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313" r:id="rId2"/>
    <p:sldId id="2286" r:id="rId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22176-1012-4D87-8AB4-E7B9AB9984E3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8CD6C-9A16-4835-90B2-9E10B7AFC57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9644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4;g3d027378b2b_0_0:notes">
            <a:extLst>
              <a:ext uri="{FF2B5EF4-FFF2-40B4-BE49-F238E27FC236}">
                <a16:creationId xmlns:a16="http://schemas.microsoft.com/office/drawing/2014/main" id="{21D3D1F5-B70B-F437-7F89-9EA53C4415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65;g3d027378b2b_0_0:notes">
            <a:extLst>
              <a:ext uri="{FF2B5EF4-FFF2-40B4-BE49-F238E27FC236}">
                <a16:creationId xmlns:a16="http://schemas.microsoft.com/office/drawing/2014/main" id="{82D7C71E-9CF5-7E32-0577-3B607B62A7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pPr lvl="0"/>
            <a:endParaRPr lang="nb-NO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3;g379ee144fb9_0_0:notes">
            <a:extLst>
              <a:ext uri="{FF2B5EF4-FFF2-40B4-BE49-F238E27FC236}">
                <a16:creationId xmlns:a16="http://schemas.microsoft.com/office/drawing/2014/main" id="{A088069D-6A67-B158-27A1-E6BE94E379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84;g379ee144fb9_0_0:notes">
            <a:extLst>
              <a:ext uri="{FF2B5EF4-FFF2-40B4-BE49-F238E27FC236}">
                <a16:creationId xmlns:a16="http://schemas.microsoft.com/office/drawing/2014/main" id="{31C8B200-3E0D-860C-A4CF-2E86A350E5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114800"/>
          </a:xfrm>
        </p:spPr>
        <p:txBody>
          <a:bodyPr lIns="91421" tIns="91421" rIns="91421" bIns="91421"/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250E2D-39AE-5FC0-3F4E-211883F09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76EACAB-D286-326F-4F1D-1FE93DA5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3A4765F-7E51-0194-DE9A-7765684A3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883919C-7DEA-0031-2C7D-A1893BA39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B72D9A6-BD34-04F0-2D87-F3BB4471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5560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5415B72-B3EE-E457-8C44-8EA0EC4B1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91E3838-CEAA-1794-E4ED-331DBBF1D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65267DD-7CF3-7B2F-5B88-1BEA8D10D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F4B61E8-65A4-D2E7-B523-795C72D42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355B1A9-01E4-B2A0-9C7A-F34E127E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456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7AA9833C-1E92-FE6C-2C8F-440ED14498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7CAE7E6-DEA3-7AA4-4DDB-178BCC534D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BEFF724-7D32-A906-31EA-1416E049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133A530-AA10-7E36-37A5-D15AD0196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6030E13-50DF-CEA4-0532-5C8C5EA9C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615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3E166F61-A62D-EF79-DABC-CBE348B119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7E7E7E"/>
                </a:solidFill>
              </a:defRPr>
            </a:lvl1pPr>
          </a:lstStyle>
          <a:p>
            <a:pPr lvl="0"/>
            <a:fld id="{161A0B2E-A14A-4110-B9C9-48BE9F4045B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599706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67D0B5-AFBB-5B93-2322-A4B494B7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269880-72DC-75C4-E255-2274AD229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50E6F0-A863-B312-A1FD-F56C7AED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21F2DB-BED1-7CB8-2A38-C7AB84287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597594B-29DC-0407-E068-A1443E878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209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F609B7-C307-93B0-DDBF-54C59318B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CDE98EA-CDDE-97D8-D848-12D399297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8EBB6A4-CE34-F406-C659-AED0465FA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ADF091D-70C6-4EDE-3314-9F4CD5305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447896F-A4DF-8CD7-A15C-1F280B6E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33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38510B-19F6-AF31-74C5-603378633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366288-E6B6-FAC0-6067-7FAA936FD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8A3702C-F063-8972-BFEF-6C24B569A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3DD6DD2-5AA4-E001-9D89-FCC3CA05E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7BD00BC-E5F3-0DA9-9FF9-9259111A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C6353CC-22FD-9B10-7693-607AE5FE3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5995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91DD28-D302-E524-61D0-F5C95959C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72AAD9B-F5B2-287D-17C4-A33C25FAC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E6210D0-5082-2790-D0D5-861CAC9BD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17C5C1A-97B0-59A9-6F85-6F7243CF68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C3D8440B-8468-1262-2C69-5700CA5661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33B3222-E0A8-49CA-90B5-F6550FB0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0682236-5F35-2782-666E-665B81CC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EEC5950-75DF-7EED-4F79-370A0B5CD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912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FA1613-D511-BA85-E052-FEFD2E1C6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DCD7363-4717-73C3-B61F-EF8AC27F6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C749B5D-1BE8-8FB1-4CC7-89BE493C4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C1CA3F8-79B4-760F-57D8-9F7965CD5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086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F6B72F7-6A8E-EF10-1EE3-F5A51B6FA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6B05BC4-24A3-E967-B7AA-F1D64630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F3A67BB-B9FB-1BA6-D564-C05470CBD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653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0C4CB40-FD53-13B2-C83E-EB866C460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DC68C66-7481-6EF7-CC01-50731A5E0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001A9F9-32FA-61EA-D675-274CFF50C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3C466C4-CBAB-8D1A-A730-F01EA5149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A9829F29-4800-8D46-7C8D-1EDE097A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09A06E9-F5FB-4C09-EA9C-748B9E85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807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D311D3-90A9-9658-DBC1-D38BFAD70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94CB50C4-0AD8-89AF-0E4C-D10F54A81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B6E7FCF-FE6A-4F92-7F3A-8558EB5BE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4386AC-4AAF-02C9-DB8C-85BF26FB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8CC039A-0E0A-D3FC-6C2B-E9C730B80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5F0292E-B931-35C4-532F-C65F59EB6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6741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E7F0001-E49A-05D2-C78B-A47EA5256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C5D639-956D-72B2-EBC5-B6B8FDDFB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8C6198-A294-8DE9-71BB-8D88628194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576E92-421A-4904-844A-435A224A6ABE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FA9DAE3-B54B-4386-8255-1A55DFAFB3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00EA804-58EF-7C48-7008-CB24A1AC1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A78941-FBB0-414A-AB37-CFCC3ED851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498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7;p15">
            <a:extLst>
              <a:ext uri="{FF2B5EF4-FFF2-40B4-BE49-F238E27FC236}">
                <a16:creationId xmlns:a16="http://schemas.microsoft.com/office/drawing/2014/main" id="{B844C3B1-D659-1CFF-ABE1-18D5E263230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708" y="203197"/>
            <a:ext cx="3854900" cy="645159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68;p15">
            <a:extLst>
              <a:ext uri="{FF2B5EF4-FFF2-40B4-BE49-F238E27FC236}">
                <a16:creationId xmlns:a16="http://schemas.microsoft.com/office/drawing/2014/main" id="{CC0F391A-7FC8-97BA-4728-0FD027D530FB}"/>
              </a:ext>
            </a:extLst>
          </p:cNvPr>
          <p:cNvSpPr txBox="1"/>
          <p:nvPr/>
        </p:nvSpPr>
        <p:spPr>
          <a:xfrm>
            <a:off x="213073" y="93221"/>
            <a:ext cx="6782397" cy="8001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0" compatLnSpc="1">
            <a:spAutoFit/>
          </a:bodyPr>
          <a:lstStyle/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3600" b="0" i="0" u="none" strike="noStrike" kern="0" cap="none" spc="0" baseline="0" dirty="0">
                <a:uFillTx/>
                <a:latin typeface="Arial"/>
                <a:cs typeface="Arial"/>
              </a:rPr>
              <a:t>Naturinngrep Os - Bokn</a:t>
            </a:r>
          </a:p>
        </p:txBody>
      </p:sp>
      <p:sp>
        <p:nvSpPr>
          <p:cNvPr id="4" name="Google Shape;69;p15">
            <a:extLst>
              <a:ext uri="{FF2B5EF4-FFF2-40B4-BE49-F238E27FC236}">
                <a16:creationId xmlns:a16="http://schemas.microsoft.com/office/drawing/2014/main" id="{CAB213A8-07B6-5868-B639-F42816145850}"/>
              </a:ext>
            </a:extLst>
          </p:cNvPr>
          <p:cNvSpPr/>
          <p:nvPr/>
        </p:nvSpPr>
        <p:spPr>
          <a:xfrm>
            <a:off x="431797" y="931298"/>
            <a:ext cx="2839596" cy="12603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9D2E9"/>
          </a:solidFill>
          <a:ln w="9528" cap="flat">
            <a:solidFill>
              <a:srgbClr val="595959"/>
            </a:solidFill>
            <a:prstDash val="solid"/>
            <a:round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1867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Mer enn 8200 dekar med skog og myr *</a:t>
            </a:r>
          </a:p>
        </p:txBody>
      </p:sp>
      <p:sp>
        <p:nvSpPr>
          <p:cNvPr id="5" name="Google Shape;70;p15">
            <a:extLst>
              <a:ext uri="{FF2B5EF4-FFF2-40B4-BE49-F238E27FC236}">
                <a16:creationId xmlns:a16="http://schemas.microsoft.com/office/drawing/2014/main" id="{B93BD722-156B-3852-441D-03E5D95DC344}"/>
              </a:ext>
            </a:extLst>
          </p:cNvPr>
          <p:cNvSpPr/>
          <p:nvPr/>
        </p:nvSpPr>
        <p:spPr>
          <a:xfrm>
            <a:off x="3473567" y="1440701"/>
            <a:ext cx="934800" cy="586002"/>
          </a:xfrm>
          <a:custGeom>
            <a:avLst>
              <a:gd name="f0" fmla="val 1483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000000"/>
          </a:solidFill>
          <a:ln w="9528" cap="flat">
            <a:solidFill>
              <a:srgbClr val="595959"/>
            </a:solidFill>
            <a:prstDash val="solid"/>
            <a:round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67" b="0" i="0" u="none" strike="noStrike" kern="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sp>
        <p:nvSpPr>
          <p:cNvPr id="6" name="Google Shape;71;p15">
            <a:extLst>
              <a:ext uri="{FF2B5EF4-FFF2-40B4-BE49-F238E27FC236}">
                <a16:creationId xmlns:a16="http://schemas.microsoft.com/office/drawing/2014/main" id="{65CDA773-58C8-92AD-C294-8D86EF6D72A6}"/>
              </a:ext>
            </a:extLst>
          </p:cNvPr>
          <p:cNvSpPr/>
          <p:nvPr/>
        </p:nvSpPr>
        <p:spPr>
          <a:xfrm>
            <a:off x="4507004" y="931298"/>
            <a:ext cx="2839596" cy="12603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FF41"/>
          </a:solidFill>
          <a:ln w="9528" cap="flat">
            <a:solidFill>
              <a:srgbClr val="595959"/>
            </a:solidFill>
            <a:prstDash val="solid"/>
            <a:round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1867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Tilsvarer ca 1150 fotballbaner</a:t>
            </a:r>
            <a:endParaRPr lang="nb-NO" sz="1867" b="1" i="0" u="none" strike="noStrike" kern="0" cap="none" spc="0" baseline="0">
              <a:solidFill>
                <a:srgbClr val="FF0000"/>
              </a:solidFill>
              <a:uFillTx/>
              <a:latin typeface="Arial"/>
              <a:cs typeface="Arial"/>
            </a:endParaRPr>
          </a:p>
        </p:txBody>
      </p:sp>
      <p:sp>
        <p:nvSpPr>
          <p:cNvPr id="7" name="Google Shape;72;p15">
            <a:extLst>
              <a:ext uri="{FF2B5EF4-FFF2-40B4-BE49-F238E27FC236}">
                <a16:creationId xmlns:a16="http://schemas.microsoft.com/office/drawing/2014/main" id="{C34DE8C0-52DF-76AA-DE81-5085C24D93DF}"/>
              </a:ext>
            </a:extLst>
          </p:cNvPr>
          <p:cNvSpPr/>
          <p:nvPr/>
        </p:nvSpPr>
        <p:spPr>
          <a:xfrm>
            <a:off x="8852534" y="1629735"/>
            <a:ext cx="1088401" cy="315360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19046" cap="flat">
            <a:solidFill>
              <a:srgbClr val="FF0000"/>
            </a:solidFill>
            <a:prstDash val="solid"/>
            <a:round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67" b="0" i="0" u="none" strike="noStrike" kern="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sp>
        <p:nvSpPr>
          <p:cNvPr id="8" name="Google Shape;73;p15">
            <a:extLst>
              <a:ext uri="{FF2B5EF4-FFF2-40B4-BE49-F238E27FC236}">
                <a16:creationId xmlns:a16="http://schemas.microsoft.com/office/drawing/2014/main" id="{D495D0A5-F6C4-1DBF-AC30-3D156FD2DA87}"/>
              </a:ext>
            </a:extLst>
          </p:cNvPr>
          <p:cNvSpPr/>
          <p:nvPr/>
        </p:nvSpPr>
        <p:spPr>
          <a:xfrm>
            <a:off x="467569" y="2374760"/>
            <a:ext cx="2839596" cy="11980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9D2E9"/>
          </a:solidFill>
          <a:ln w="9528" cap="flat">
            <a:solidFill>
              <a:srgbClr val="595959"/>
            </a:solidFill>
            <a:prstDash val="solid"/>
            <a:round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n-NO" sz="1867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Mer enn 1700 dekar jordbruksareal</a:t>
            </a:r>
          </a:p>
        </p:txBody>
      </p:sp>
      <p:sp>
        <p:nvSpPr>
          <p:cNvPr id="9" name="Google Shape;74;p15">
            <a:extLst>
              <a:ext uri="{FF2B5EF4-FFF2-40B4-BE49-F238E27FC236}">
                <a16:creationId xmlns:a16="http://schemas.microsoft.com/office/drawing/2014/main" id="{FC2CF925-F43C-74BE-33F5-E64FCA085186}"/>
              </a:ext>
            </a:extLst>
          </p:cNvPr>
          <p:cNvSpPr/>
          <p:nvPr/>
        </p:nvSpPr>
        <p:spPr>
          <a:xfrm>
            <a:off x="4535771" y="2374760"/>
            <a:ext cx="2839596" cy="11980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EEFF41"/>
          </a:solidFill>
          <a:ln w="9528" cap="flat">
            <a:solidFill>
              <a:srgbClr val="595959"/>
            </a:solidFill>
            <a:prstDash val="solid"/>
            <a:round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1867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Tilsvarer ca 240 fotballbaner</a:t>
            </a:r>
            <a:endParaRPr lang="nb-NO" sz="1867" b="1" i="0" u="none" strike="noStrike" kern="0" cap="none" spc="0" baseline="0">
              <a:solidFill>
                <a:srgbClr val="FF0000"/>
              </a:solidFill>
              <a:uFillTx/>
              <a:latin typeface="Arial"/>
              <a:cs typeface="Arial"/>
            </a:endParaRPr>
          </a:p>
        </p:txBody>
      </p:sp>
      <p:sp>
        <p:nvSpPr>
          <p:cNvPr id="10" name="Google Shape;75;p15">
            <a:extLst>
              <a:ext uri="{FF2B5EF4-FFF2-40B4-BE49-F238E27FC236}">
                <a16:creationId xmlns:a16="http://schemas.microsoft.com/office/drawing/2014/main" id="{198EA6F6-D20A-2DDB-ABD8-7593A36519E7}"/>
              </a:ext>
            </a:extLst>
          </p:cNvPr>
          <p:cNvSpPr/>
          <p:nvPr/>
        </p:nvSpPr>
        <p:spPr>
          <a:xfrm>
            <a:off x="3454063" y="2884163"/>
            <a:ext cx="934800" cy="586002"/>
          </a:xfrm>
          <a:custGeom>
            <a:avLst>
              <a:gd name="f0" fmla="val 1483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000000"/>
          </a:solidFill>
          <a:ln w="9528" cap="flat">
            <a:solidFill>
              <a:srgbClr val="595959"/>
            </a:solidFill>
            <a:prstDash val="solid"/>
            <a:round/>
          </a:ln>
        </p:spPr>
        <p:txBody>
          <a:bodyPr vert="horz" wrap="square" lIns="121898" tIns="121898" rIns="121898" bIns="121898" anchor="ctr" anchorCtr="1" compatLnSpc="1">
            <a:noAutofit/>
          </a:bodyPr>
          <a:lstStyle/>
          <a:p>
            <a:pPr marL="0" marR="0" lvl="0" indent="0" algn="ctr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67" b="0" i="0" u="none" strike="noStrike" kern="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sp>
        <p:nvSpPr>
          <p:cNvPr id="11" name="Google Shape;76;p15">
            <a:extLst>
              <a:ext uri="{FF2B5EF4-FFF2-40B4-BE49-F238E27FC236}">
                <a16:creationId xmlns:a16="http://schemas.microsoft.com/office/drawing/2014/main" id="{34D720B4-C64F-409F-5541-8A38CBA95656}"/>
              </a:ext>
            </a:extLst>
          </p:cNvPr>
          <p:cNvSpPr txBox="1"/>
          <p:nvPr/>
        </p:nvSpPr>
        <p:spPr>
          <a:xfrm>
            <a:off x="7863153" y="4817121"/>
            <a:ext cx="4049457" cy="1970110"/>
          </a:xfrm>
          <a:prstGeom prst="rect">
            <a:avLst/>
          </a:prstGeom>
          <a:noFill/>
          <a:ln w="19046" cap="flat">
            <a:solidFill>
              <a:srgbClr val="000000"/>
            </a:solidFill>
            <a:prstDash val="solid"/>
            <a:round/>
          </a:ln>
        </p:spPr>
        <p:txBody>
          <a:bodyPr vert="horz" wrap="square" lIns="121898" tIns="121898" rIns="121898" bIns="121898" anchor="t" anchorCtr="0" compatLnSpc="1">
            <a:spAutoFit/>
          </a:bodyPr>
          <a:lstStyle/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1867" b="0" i="0" u="none" strike="noStrike" kern="0" cap="none" spc="0" baseline="0" dirty="0">
                <a:solidFill>
                  <a:srgbClr val="FF0000"/>
                </a:solidFill>
                <a:uFillTx/>
                <a:latin typeface="Oswald"/>
                <a:ea typeface="Oswald"/>
                <a:cs typeface="Oswald"/>
              </a:rPr>
              <a:t>«…det er høy risiko for at </a:t>
            </a:r>
            <a:r>
              <a:rPr lang="nb-NO" sz="1867" b="0" i="0" u="none" strike="noStrike" kern="0" cap="none" spc="0" baseline="0" dirty="0">
                <a:solidFill>
                  <a:srgbClr val="FF0000"/>
                </a:solidFill>
                <a:highlight>
                  <a:srgbClr val="EEFF41"/>
                </a:highlight>
                <a:uFillTx/>
                <a:latin typeface="Oswald"/>
                <a:ea typeface="Oswald"/>
                <a:cs typeface="Oswald"/>
              </a:rPr>
              <a:t>forvaltningsmålene i naturmangfoldloven §§ 4 og 5 ikke blir ivaretatt</a:t>
            </a:r>
            <a:r>
              <a:rPr lang="nb-NO" sz="1867" b="0" i="0" u="none" strike="noStrike" kern="0" cap="none" spc="0" baseline="0" dirty="0">
                <a:solidFill>
                  <a:srgbClr val="FF0000"/>
                </a:solidFill>
                <a:uFillTx/>
                <a:latin typeface="Oswald"/>
                <a:ea typeface="Oswald"/>
                <a:cs typeface="Oswald"/>
              </a:rPr>
              <a:t> for flere rødlistede naturtyper og arter, herunder </a:t>
            </a:r>
            <a:r>
              <a:rPr lang="nb-NO" sz="1867" b="0" i="0" u="none" strike="noStrike" kern="0" cap="none" spc="0" baseline="0" dirty="0" err="1">
                <a:solidFill>
                  <a:srgbClr val="FF0000"/>
                </a:solidFill>
                <a:uFillTx/>
                <a:latin typeface="Oswald"/>
                <a:ea typeface="Oswald"/>
                <a:cs typeface="Oswald"/>
              </a:rPr>
              <a:t>boreonemoral</a:t>
            </a:r>
            <a:r>
              <a:rPr lang="nb-NO" sz="1867" b="0" i="0" u="none" strike="noStrike" kern="0" cap="none" spc="0" baseline="0" dirty="0">
                <a:solidFill>
                  <a:srgbClr val="FF0000"/>
                </a:solidFill>
                <a:uFillTx/>
                <a:latin typeface="Oswald"/>
                <a:ea typeface="Oswald"/>
                <a:cs typeface="Oswald"/>
              </a:rPr>
              <a:t> regnskog, kystlynghei, samt arter som hubro og vipe.» (kilde: Statens vegvesen)</a:t>
            </a:r>
          </a:p>
        </p:txBody>
      </p:sp>
      <p:sp>
        <p:nvSpPr>
          <p:cNvPr id="12" name="Google Shape;77;p15">
            <a:extLst>
              <a:ext uri="{FF2B5EF4-FFF2-40B4-BE49-F238E27FC236}">
                <a16:creationId xmlns:a16="http://schemas.microsoft.com/office/drawing/2014/main" id="{368C1698-5B47-4EE6-2270-5FDEDB7D3DFB}"/>
              </a:ext>
            </a:extLst>
          </p:cNvPr>
          <p:cNvSpPr txBox="1"/>
          <p:nvPr/>
        </p:nvSpPr>
        <p:spPr>
          <a:xfrm>
            <a:off x="467569" y="3625065"/>
            <a:ext cx="6859600" cy="9234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0" compatLnSpc="1">
            <a:spAutoFit/>
          </a:bodyPr>
          <a:lstStyle/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1467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⚠️ *</a:t>
            </a:r>
            <a:r>
              <a:rPr lang="nb-NO" sz="1467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Tallene gjelder bare direkte arealbeslag</a:t>
            </a:r>
          </a:p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1467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Fragmentering av natur og barrierer for dyreliv samt “ringvirkninger” som boliger, tilførselveier etc </a:t>
            </a:r>
            <a:r>
              <a:rPr lang="nb-NO" sz="1467" b="0" i="1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kommer i tillegg</a:t>
            </a:r>
            <a:r>
              <a:rPr lang="nb-NO" sz="1467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cs typeface="Arial"/>
              </a:rPr>
              <a:t>!</a:t>
            </a:r>
            <a:endParaRPr lang="nb-NO" sz="2400" b="0" i="0" u="none" strike="noStrike" kern="0" cap="none" spc="0" baseline="0">
              <a:solidFill>
                <a:srgbClr val="595959"/>
              </a:solidFill>
              <a:uFillTx/>
              <a:latin typeface="Arial"/>
              <a:cs typeface="Arial"/>
            </a:endParaRPr>
          </a:p>
        </p:txBody>
      </p:sp>
      <p:pic>
        <p:nvPicPr>
          <p:cNvPr id="13" name="Google Shape;78;p15">
            <a:extLst>
              <a:ext uri="{FF2B5EF4-FFF2-40B4-BE49-F238E27FC236}">
                <a16:creationId xmlns:a16="http://schemas.microsoft.com/office/drawing/2014/main" id="{FD07EEBE-4060-0F93-07C2-A37F1551AC5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40936" y="3026801"/>
            <a:ext cx="1339797" cy="3594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Google Shape;79;p15">
            <a:extLst>
              <a:ext uri="{FF2B5EF4-FFF2-40B4-BE49-F238E27FC236}">
                <a16:creationId xmlns:a16="http://schemas.microsoft.com/office/drawing/2014/main" id="{54CC581C-E427-8B8B-7268-E20C25BDFC6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33699" y="1706499"/>
            <a:ext cx="1618488" cy="10468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Google Shape;80;p15">
            <a:extLst>
              <a:ext uri="{FF2B5EF4-FFF2-40B4-BE49-F238E27FC236}">
                <a16:creationId xmlns:a16="http://schemas.microsoft.com/office/drawing/2014/main" id="{DDFD29F6-4827-4CAE-1626-B0E7737A183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674184" y="3345091"/>
            <a:ext cx="1213097" cy="18230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Google Shape;81;p15">
            <a:extLst>
              <a:ext uri="{FF2B5EF4-FFF2-40B4-BE49-F238E27FC236}">
                <a16:creationId xmlns:a16="http://schemas.microsoft.com/office/drawing/2014/main" id="{B2954FDE-27C1-57F6-6BC9-73A98AFEB8B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08030" y="1086096"/>
            <a:ext cx="841842" cy="13928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Google Shape;82;p15">
            <a:extLst>
              <a:ext uri="{FF2B5EF4-FFF2-40B4-BE49-F238E27FC236}">
                <a16:creationId xmlns:a16="http://schemas.microsoft.com/office/drawing/2014/main" id="{AFA93034-850D-4407-D96E-EB6E2336084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12096" y="1197918"/>
            <a:ext cx="1088401" cy="7904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0" name="Google Shape;76;p15">
            <a:extLst>
              <a:ext uri="{FF2B5EF4-FFF2-40B4-BE49-F238E27FC236}">
                <a16:creationId xmlns:a16="http://schemas.microsoft.com/office/drawing/2014/main" id="{E085F4C5-FBB0-F2ED-13AD-297A951A82E9}"/>
              </a:ext>
            </a:extLst>
          </p:cNvPr>
          <p:cNvSpPr txBox="1"/>
          <p:nvPr/>
        </p:nvSpPr>
        <p:spPr>
          <a:xfrm>
            <a:off x="580392" y="4586446"/>
            <a:ext cx="6415078" cy="820821"/>
          </a:xfrm>
          <a:prstGeom prst="rect">
            <a:avLst/>
          </a:prstGeom>
          <a:noFill/>
          <a:ln w="19046" cap="flat">
            <a:solidFill>
              <a:srgbClr val="000000"/>
            </a:solidFill>
            <a:prstDash val="solid"/>
            <a:round/>
          </a:ln>
        </p:spPr>
        <p:txBody>
          <a:bodyPr vert="horz" wrap="square" lIns="121898" tIns="121898" rIns="121898" bIns="121898" anchor="t" anchorCtr="0" compatLnSpc="1">
            <a:spAutoFit/>
          </a:bodyPr>
          <a:lstStyle/>
          <a:p>
            <a:pPr marL="0" marR="0" lvl="0" indent="0" algn="l" defTabSz="12191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1867" b="0" i="0" u="none" strike="noStrike" kern="0" cap="none" spc="0" baseline="0" dirty="0">
                <a:uFillTx/>
                <a:latin typeface="Oswald"/>
                <a:ea typeface="Oswald"/>
                <a:cs typeface="Oswald"/>
              </a:rPr>
              <a:t>Si nei takk til Hordfast. Gi oss heller farbar vei med gul stripe på hele E39 og bedre fylkesveger. Hordfast forutsetter 3-4 dobling av biltrafikk.</a:t>
            </a:r>
          </a:p>
        </p:txBody>
      </p:sp>
      <p:pic>
        <p:nvPicPr>
          <p:cNvPr id="22" name="Bilde 21">
            <a:extLst>
              <a:ext uri="{FF2B5EF4-FFF2-40B4-BE49-F238E27FC236}">
                <a16:creationId xmlns:a16="http://schemas.microsoft.com/office/drawing/2014/main" id="{89A81156-6A19-B4E1-6F1E-62983D9CB3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611" y="5616706"/>
            <a:ext cx="1114425" cy="1057275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9B9320EF-51B6-B288-285D-2258752B5F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26144" y="5854740"/>
            <a:ext cx="3068473" cy="449690"/>
          </a:xfrm>
          <a:prstGeom prst="rect">
            <a:avLst/>
          </a:prstGeom>
        </p:spPr>
      </p:pic>
      <p:pic>
        <p:nvPicPr>
          <p:cNvPr id="26" name="Bilde 25">
            <a:extLst>
              <a:ext uri="{FF2B5EF4-FFF2-40B4-BE49-F238E27FC236}">
                <a16:creationId xmlns:a16="http://schemas.microsoft.com/office/drawing/2014/main" id="{7C0400D0-37D7-6C8B-FC43-78DDBB0CFE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81650" y="5630680"/>
            <a:ext cx="1028700" cy="1028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6;p18">
            <a:extLst>
              <a:ext uri="{FF2B5EF4-FFF2-40B4-BE49-F238E27FC236}">
                <a16:creationId xmlns:a16="http://schemas.microsoft.com/office/drawing/2014/main" id="{17A8EBAC-843D-E67A-EE81-4EF4082ECA5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458" y="1769383"/>
            <a:ext cx="5892795" cy="486823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87;p18">
            <a:extLst>
              <a:ext uri="{FF2B5EF4-FFF2-40B4-BE49-F238E27FC236}">
                <a16:creationId xmlns:a16="http://schemas.microsoft.com/office/drawing/2014/main" id="{F6752FEB-1684-630E-3B2D-BD7ED7B6E42E}"/>
              </a:ext>
            </a:extLst>
          </p:cNvPr>
          <p:cNvSpPr txBox="1"/>
          <p:nvPr/>
        </p:nvSpPr>
        <p:spPr>
          <a:xfrm>
            <a:off x="1489136" y="220379"/>
            <a:ext cx="9653997" cy="14157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1" compatLnSpc="1">
            <a:spAutoFit/>
          </a:bodyPr>
          <a:lstStyle/>
          <a:p>
            <a:pPr marL="0" marR="0" lvl="0" indent="0" algn="ctr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4400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Hordfast uten magemål</a:t>
            </a:r>
          </a:p>
          <a:p>
            <a:pPr marL="0" marR="0" lvl="0" indent="0" algn="ctr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3200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Risiko for sløsing med natur, klima og skattepenger</a:t>
            </a:r>
          </a:p>
        </p:txBody>
      </p:sp>
      <p:sp>
        <p:nvSpPr>
          <p:cNvPr id="4" name="Google Shape;88;p18">
            <a:extLst>
              <a:ext uri="{FF2B5EF4-FFF2-40B4-BE49-F238E27FC236}">
                <a16:creationId xmlns:a16="http://schemas.microsoft.com/office/drawing/2014/main" id="{74191C81-1426-E8D9-7CB0-6C951FFD9589}"/>
              </a:ext>
            </a:extLst>
          </p:cNvPr>
          <p:cNvSpPr txBox="1"/>
          <p:nvPr/>
        </p:nvSpPr>
        <p:spPr>
          <a:xfrm>
            <a:off x="7277645" y="2203891"/>
            <a:ext cx="4509601" cy="41849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0" compatLnSpc="1">
            <a:spAutoFit/>
          </a:bodyPr>
          <a:lstStyle/>
          <a:p>
            <a:pPr marL="0" marR="0" lvl="0" indent="0" algn="l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Tilsammen over 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highlight>
                  <a:srgbClr val="FBE9C9"/>
                </a:highlight>
                <a:uFillTx/>
                <a:latin typeface="Arial"/>
              </a:rPr>
              <a:t>8 km med 4 felts broer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!</a:t>
            </a:r>
          </a:p>
          <a:p>
            <a:pPr marL="0" marR="0" lvl="0" indent="0" algn="l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2133" b="0" i="0" u="none" strike="noStrike" kern="1200" cap="none" spc="0" baseline="0" dirty="0">
              <a:solidFill>
                <a:srgbClr val="17191A"/>
              </a:solidFill>
              <a:uFillTx/>
              <a:latin typeface="Arial"/>
            </a:endParaRPr>
          </a:p>
          <a:p>
            <a:pPr marL="0" marR="0" lvl="0" indent="0" algn="l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Like mye “bro-areal” som å bygge 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highlight>
                  <a:srgbClr val="FBE9C9"/>
                </a:highlight>
                <a:uFillTx/>
                <a:latin typeface="Arial"/>
              </a:rPr>
              <a:t>10 Nordhordlandsbroer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 på en gang!</a:t>
            </a:r>
          </a:p>
          <a:p>
            <a:pPr marL="0" marR="0" lvl="0" indent="0" algn="l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2133" b="0" i="0" u="none" strike="noStrike" kern="1200" cap="none" spc="0" baseline="0" dirty="0">
              <a:solidFill>
                <a:srgbClr val="17191A"/>
              </a:solidFill>
              <a:uFillTx/>
              <a:latin typeface="Arial"/>
            </a:endParaRPr>
          </a:p>
          <a:p>
            <a:pPr marL="0" marR="0" lvl="0" indent="0" algn="l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highlight>
                  <a:srgbClr val="F9A0F9"/>
                </a:highlight>
                <a:uFillTx/>
                <a:latin typeface="Arial"/>
              </a:rPr>
              <a:t>Pluss: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 like mye 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highlight>
                  <a:srgbClr val="FBE9C9"/>
                </a:highlight>
                <a:uFillTx/>
                <a:latin typeface="Arial"/>
              </a:rPr>
              <a:t>tunnelvolum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 som 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highlight>
                  <a:srgbClr val="FBE9C9"/>
                </a:highlight>
                <a:uFillTx/>
                <a:latin typeface="Arial"/>
              </a:rPr>
              <a:t>Lærdalstunnelen!</a:t>
            </a:r>
          </a:p>
          <a:p>
            <a:pPr marL="0" marR="0" lvl="0" indent="0" algn="l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2133" b="0" i="0" u="none" strike="noStrike" kern="1200" cap="none" spc="0" baseline="0" dirty="0">
              <a:solidFill>
                <a:srgbClr val="17191A"/>
              </a:solidFill>
              <a:uFillTx/>
              <a:latin typeface="Arial"/>
            </a:endParaRPr>
          </a:p>
          <a:p>
            <a:pPr marL="0" marR="0" lvl="0" indent="0" algn="l" defTabSz="2286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highlight>
                  <a:srgbClr val="F9A0F9"/>
                </a:highlight>
                <a:uFillTx/>
                <a:latin typeface="Arial"/>
              </a:rPr>
              <a:t>Pluss:</a:t>
            </a:r>
            <a:r>
              <a:rPr lang="nb-NO" sz="2133" b="0" i="0" u="none" strike="noStrike" kern="1200" cap="none" spc="0" baseline="0" dirty="0">
                <a:solidFill>
                  <a:srgbClr val="17191A"/>
                </a:solidFill>
                <a:uFillTx/>
                <a:latin typeface="Arial"/>
              </a:rPr>
              <a:t> 30 km 4-felts motorveg i sjelden og sårbar natur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178</Words>
  <Application>Microsoft Office PowerPoint</Application>
  <PresentationFormat>Widescreen</PresentationFormat>
  <Paragraphs>18</Paragraphs>
  <Slides>2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Oswald</vt:lpstr>
      <vt:lpstr>Office-tema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Roger Skauge</dc:creator>
  <cp:lastModifiedBy>Tom Roger Skauge</cp:lastModifiedBy>
  <cp:revision>4</cp:revision>
  <dcterms:created xsi:type="dcterms:W3CDTF">2026-08-31T19:44:47Z</dcterms:created>
  <dcterms:modified xsi:type="dcterms:W3CDTF">2026-09-01T05:20:46Z</dcterms:modified>
</cp:coreProperties>
</file>