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68" r:id="rId2"/>
    <p:sldId id="257" r:id="rId3"/>
    <p:sldId id="579" r:id="rId4"/>
    <p:sldId id="494" r:id="rId5"/>
    <p:sldId id="612" r:id="rId6"/>
    <p:sldId id="340" r:id="rId7"/>
    <p:sldId id="562" r:id="rId8"/>
    <p:sldId id="563" r:id="rId9"/>
    <p:sldId id="392" r:id="rId10"/>
    <p:sldId id="561" r:id="rId11"/>
    <p:sldId id="585" r:id="rId12"/>
    <p:sldId id="554" r:id="rId13"/>
    <p:sldId id="431" r:id="rId14"/>
    <p:sldId id="432" r:id="rId15"/>
    <p:sldId id="591" r:id="rId16"/>
    <p:sldId id="595" r:id="rId17"/>
    <p:sldId id="586" r:id="rId18"/>
    <p:sldId id="603" r:id="rId19"/>
    <p:sldId id="611" r:id="rId20"/>
    <p:sldId id="511" r:id="rId21"/>
    <p:sldId id="518" r:id="rId22"/>
    <p:sldId id="584" r:id="rId23"/>
    <p:sldId id="521" r:id="rId24"/>
    <p:sldId id="470" r:id="rId25"/>
    <p:sldId id="560" r:id="rId26"/>
    <p:sldId id="397" r:id="rId27"/>
    <p:sldId id="613" r:id="rId28"/>
    <p:sldId id="594" r:id="rId29"/>
    <p:sldId id="598" r:id="rId30"/>
    <p:sldId id="620" r:id="rId31"/>
    <p:sldId id="530" r:id="rId32"/>
    <p:sldId id="547" r:id="rId33"/>
    <p:sldId id="529" r:id="rId34"/>
    <p:sldId id="582" r:id="rId35"/>
    <p:sldId id="549" r:id="rId36"/>
    <p:sldId id="618" r:id="rId37"/>
    <p:sldId id="617" r:id="rId38"/>
    <p:sldId id="564" r:id="rId39"/>
    <p:sldId id="615" r:id="rId40"/>
    <p:sldId id="437" r:id="rId41"/>
    <p:sldId id="263" r:id="rId42"/>
  </p:sldIdLst>
  <p:sldSz cx="9144000" cy="5143500" type="screen16x9"/>
  <p:notesSz cx="7104063"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ACF6A10-BF9C-4111-8906-7AFB24F1911E}">
          <p14:sldIdLst>
            <p14:sldId id="268"/>
            <p14:sldId id="257"/>
            <p14:sldId id="579"/>
            <p14:sldId id="494"/>
            <p14:sldId id="612"/>
            <p14:sldId id="340"/>
            <p14:sldId id="562"/>
            <p14:sldId id="563"/>
            <p14:sldId id="392"/>
            <p14:sldId id="561"/>
            <p14:sldId id="585"/>
            <p14:sldId id="554"/>
            <p14:sldId id="431"/>
            <p14:sldId id="432"/>
            <p14:sldId id="591"/>
            <p14:sldId id="595"/>
            <p14:sldId id="586"/>
            <p14:sldId id="603"/>
            <p14:sldId id="611"/>
            <p14:sldId id="511"/>
            <p14:sldId id="518"/>
            <p14:sldId id="584"/>
            <p14:sldId id="521"/>
            <p14:sldId id="470"/>
            <p14:sldId id="560"/>
            <p14:sldId id="397"/>
            <p14:sldId id="613"/>
            <p14:sldId id="594"/>
            <p14:sldId id="598"/>
            <p14:sldId id="620"/>
            <p14:sldId id="530"/>
            <p14:sldId id="547"/>
            <p14:sldId id="529"/>
            <p14:sldId id="582"/>
            <p14:sldId id="549"/>
            <p14:sldId id="618"/>
            <p14:sldId id="617"/>
            <p14:sldId id="564"/>
            <p14:sldId id="615"/>
            <p14:sldId id="437"/>
            <p14:sldId id="26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gdis Vandvik" initials="VV" lastIdx="7" clrIdx="0">
    <p:extLst>
      <p:ext uri="{19B8F6BF-5375-455C-9EA6-DF929625EA0E}">
        <p15:presenceInfo xmlns:p15="http://schemas.microsoft.com/office/powerpoint/2012/main" userId="S::Vigdis.Vandvik@uib.no::4fb054ab-80a8-4b58-b2b6-fe8969f77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A398"/>
    <a:srgbClr val="E54F46"/>
    <a:srgbClr val="CF3C3A"/>
    <a:srgbClr val="E44E46"/>
    <a:srgbClr val="E65343"/>
    <a:srgbClr val="DB3F3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57" autoAdjust="0"/>
    <p:restoredTop sz="96357" autoAdjust="0"/>
  </p:normalViewPr>
  <p:slideViewPr>
    <p:cSldViewPr>
      <p:cViewPr varScale="1">
        <p:scale>
          <a:sx n="89" d="100"/>
          <a:sy n="89" d="100"/>
        </p:scale>
        <p:origin x="856" y="4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928"/>
    </p:cViewPr>
  </p:sorterViewPr>
  <p:notesViewPr>
    <p:cSldViewPr>
      <p:cViewPr varScale="1">
        <p:scale>
          <a:sx n="123" d="100"/>
          <a:sy n="123" d="100"/>
        </p:scale>
        <p:origin x="4974" y="96"/>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E94639-E469-4F25-AF03-624D32C9E7ED}" type="doc">
      <dgm:prSet loTypeId="urn:microsoft.com/office/officeart/2009/layout/CircleArrowProcess" loCatId="cycle" qsTypeId="urn:microsoft.com/office/officeart/2005/8/quickstyle/simple4" qsCatId="simple" csTypeId="urn:microsoft.com/office/officeart/2005/8/colors/accent1_2" csCatId="accent1" phldr="1"/>
      <dgm:spPr/>
      <dgm:t>
        <a:bodyPr/>
        <a:lstStyle/>
        <a:p>
          <a:endParaRPr lang="nb-NO"/>
        </a:p>
      </dgm:t>
    </dgm:pt>
    <dgm:pt modelId="{4E912D28-C7CF-4473-B7BB-4C8C252A061E}">
      <dgm:prSet phldrT="[Text]" custT="1"/>
      <dgm:spPr/>
      <dgm:t>
        <a:bodyPr/>
        <a:lstStyle/>
        <a:p>
          <a:r>
            <a:rPr lang="nb-NO" sz="1600" b="1" cap="all" baseline="0" dirty="0">
              <a:solidFill>
                <a:schemeClr val="accent3">
                  <a:lumMod val="75000"/>
                </a:schemeClr>
              </a:solidFill>
            </a:rPr>
            <a:t>verne</a:t>
          </a:r>
          <a:endParaRPr lang="nb-NO" sz="900" b="1" cap="all" baseline="0" dirty="0">
            <a:solidFill>
              <a:schemeClr val="accent3">
                <a:lumMod val="75000"/>
              </a:schemeClr>
            </a:solidFill>
          </a:endParaRPr>
        </a:p>
      </dgm:t>
    </dgm:pt>
    <dgm:pt modelId="{16ADF006-C44C-453A-9BB0-AF77AFFAA648}" type="parTrans" cxnId="{3512D08C-68A6-4F65-BC03-BB5AFEEA0C58}">
      <dgm:prSet/>
      <dgm:spPr/>
      <dgm:t>
        <a:bodyPr/>
        <a:lstStyle/>
        <a:p>
          <a:endParaRPr lang="nb-NO"/>
        </a:p>
      </dgm:t>
    </dgm:pt>
    <dgm:pt modelId="{EAA6E33B-2073-4137-9D1F-EC8ED2A285C0}" type="sibTrans" cxnId="{3512D08C-68A6-4F65-BC03-BB5AFEEA0C58}">
      <dgm:prSet/>
      <dgm:spPr/>
      <dgm:t>
        <a:bodyPr/>
        <a:lstStyle/>
        <a:p>
          <a:endParaRPr lang="nb-NO"/>
        </a:p>
      </dgm:t>
    </dgm:pt>
    <dgm:pt modelId="{2BE45550-B4E8-4EA5-A2E0-7E1B17602E53}">
      <dgm:prSet phldrT="[Text]" custT="1"/>
      <dgm:spPr/>
      <dgm:t>
        <a:bodyPr/>
        <a:lstStyle/>
        <a:p>
          <a:r>
            <a:rPr lang="nb-NO" sz="1600" b="1" cap="all" baseline="0" dirty="0">
              <a:solidFill>
                <a:schemeClr val="accent1"/>
              </a:solidFill>
            </a:rPr>
            <a:t>UNNGÅ</a:t>
          </a:r>
          <a:endParaRPr lang="nb-NO" sz="900" b="1" cap="all" baseline="0" dirty="0">
            <a:solidFill>
              <a:schemeClr val="accent1"/>
            </a:solidFill>
          </a:endParaRPr>
        </a:p>
      </dgm:t>
    </dgm:pt>
    <dgm:pt modelId="{586F0633-9AC3-4251-9FFA-6596A50CD87A}" type="parTrans" cxnId="{53EF9118-A698-497C-9467-FE1F4BB24578}">
      <dgm:prSet/>
      <dgm:spPr/>
      <dgm:t>
        <a:bodyPr/>
        <a:lstStyle/>
        <a:p>
          <a:endParaRPr lang="nb-NO"/>
        </a:p>
      </dgm:t>
    </dgm:pt>
    <dgm:pt modelId="{54742CC5-CF02-46B7-A5BC-D685D138CA1D}" type="sibTrans" cxnId="{53EF9118-A698-497C-9467-FE1F4BB24578}">
      <dgm:prSet/>
      <dgm:spPr/>
      <dgm:t>
        <a:bodyPr/>
        <a:lstStyle/>
        <a:p>
          <a:endParaRPr lang="nb-NO"/>
        </a:p>
      </dgm:t>
    </dgm:pt>
    <dgm:pt modelId="{413B05E3-B9C5-497B-B958-D6CFD9611D98}">
      <dgm:prSet phldrT="[Text]" custT="1"/>
      <dgm:spPr/>
      <dgm:t>
        <a:bodyPr/>
        <a:lstStyle/>
        <a:p>
          <a:r>
            <a:rPr lang="nb-NO" sz="1600" b="1" cap="all" baseline="0" dirty="0">
              <a:solidFill>
                <a:schemeClr val="accent5"/>
              </a:solidFill>
            </a:rPr>
            <a:t>HANDLE</a:t>
          </a:r>
          <a:endParaRPr lang="nb-NO" sz="900" b="1" cap="all" baseline="0" dirty="0">
            <a:solidFill>
              <a:schemeClr val="accent5"/>
            </a:solidFill>
          </a:endParaRPr>
        </a:p>
      </dgm:t>
    </dgm:pt>
    <dgm:pt modelId="{DDCDEA84-F933-471D-A26C-CFF9A89B8838}" type="parTrans" cxnId="{F833646C-A918-41D2-BCD8-1B6FFA7B4BB2}">
      <dgm:prSet/>
      <dgm:spPr/>
      <dgm:t>
        <a:bodyPr/>
        <a:lstStyle/>
        <a:p>
          <a:endParaRPr lang="nb-NO"/>
        </a:p>
      </dgm:t>
    </dgm:pt>
    <dgm:pt modelId="{E7D34817-D123-40C4-B351-4CA72431E7F5}" type="sibTrans" cxnId="{F833646C-A918-41D2-BCD8-1B6FFA7B4BB2}">
      <dgm:prSet/>
      <dgm:spPr/>
      <dgm:t>
        <a:bodyPr/>
        <a:lstStyle/>
        <a:p>
          <a:endParaRPr lang="nb-NO"/>
        </a:p>
      </dgm:t>
    </dgm:pt>
    <dgm:pt modelId="{C9809273-4901-4B1B-8086-75462B0D188F}">
      <dgm:prSet phldrT="[Text]" custT="1"/>
      <dgm:spPr/>
      <dgm:t>
        <a:bodyPr/>
        <a:lstStyle/>
        <a:p>
          <a:r>
            <a:rPr lang="nb-NO" sz="1600" b="1" cap="all" baseline="0" dirty="0">
              <a:solidFill>
                <a:schemeClr val="accent4">
                  <a:lumMod val="50000"/>
                </a:schemeClr>
              </a:solidFill>
            </a:rPr>
            <a:t>SIKRE</a:t>
          </a:r>
          <a:endParaRPr lang="nb-NO" sz="900" b="1" cap="all" baseline="0" dirty="0">
            <a:solidFill>
              <a:schemeClr val="accent4">
                <a:lumMod val="50000"/>
              </a:schemeClr>
            </a:solidFill>
          </a:endParaRPr>
        </a:p>
      </dgm:t>
    </dgm:pt>
    <dgm:pt modelId="{DC861F43-50A2-4C51-8652-3F6B2E1C9881}" type="parTrans" cxnId="{BB33E29F-F4A4-4DCF-9045-6584EFC78499}">
      <dgm:prSet/>
      <dgm:spPr/>
      <dgm:t>
        <a:bodyPr/>
        <a:lstStyle/>
        <a:p>
          <a:endParaRPr lang="nb-NO"/>
        </a:p>
      </dgm:t>
    </dgm:pt>
    <dgm:pt modelId="{9B6082A9-B77A-40B0-8C55-231988F1FE52}" type="sibTrans" cxnId="{BB33E29F-F4A4-4DCF-9045-6584EFC78499}">
      <dgm:prSet/>
      <dgm:spPr/>
      <dgm:t>
        <a:bodyPr/>
        <a:lstStyle/>
        <a:p>
          <a:endParaRPr lang="nb-NO"/>
        </a:p>
      </dgm:t>
    </dgm:pt>
    <dgm:pt modelId="{68920041-2356-4163-8EEA-F1B4D8D24BC4}" type="pres">
      <dgm:prSet presAssocID="{E9E94639-E469-4F25-AF03-624D32C9E7ED}" presName="Name0" presStyleCnt="0">
        <dgm:presLayoutVars>
          <dgm:chMax val="7"/>
          <dgm:chPref val="7"/>
          <dgm:dir/>
          <dgm:animLvl val="lvl"/>
        </dgm:presLayoutVars>
      </dgm:prSet>
      <dgm:spPr/>
    </dgm:pt>
    <dgm:pt modelId="{308CC6A2-6D1A-43AC-B3F9-41390E3B86F9}" type="pres">
      <dgm:prSet presAssocID="{4E912D28-C7CF-4473-B7BB-4C8C252A061E}" presName="Accent1" presStyleCnt="0"/>
      <dgm:spPr/>
    </dgm:pt>
    <dgm:pt modelId="{670CD1A7-21D2-40BC-B2B3-07A1ADD2B367}" type="pres">
      <dgm:prSet presAssocID="{4E912D28-C7CF-4473-B7BB-4C8C252A061E}" presName="Accent" presStyleLbl="node1" presStyleIdx="0" presStyleCnt="4" custLinFactNeighborX="3485" custLinFactNeighborY="-17764"/>
      <dgm:spPr>
        <a:gradFill rotWithShape="0">
          <a:gsLst>
            <a:gs pos="0">
              <a:schemeClr val="accent3">
                <a:lumMod val="50000"/>
              </a:schemeClr>
            </a:gs>
            <a:gs pos="80000">
              <a:schemeClr val="accent3"/>
            </a:gs>
            <a:gs pos="100000">
              <a:schemeClr val="accent3">
                <a:lumMod val="60000"/>
                <a:lumOff val="40000"/>
              </a:schemeClr>
            </a:gs>
          </a:gsLst>
        </a:gradFill>
      </dgm:spPr>
    </dgm:pt>
    <dgm:pt modelId="{379C11AA-AD2F-4F09-A124-2386C3D23A96}" type="pres">
      <dgm:prSet presAssocID="{4E912D28-C7CF-4473-B7BB-4C8C252A061E}" presName="Parent1" presStyleLbl="revTx" presStyleIdx="0" presStyleCnt="4" custScaleX="126128" custLinFactNeighborX="6759" custLinFactNeighborY="-73209">
        <dgm:presLayoutVars>
          <dgm:chMax val="1"/>
          <dgm:chPref val="1"/>
          <dgm:bulletEnabled val="1"/>
        </dgm:presLayoutVars>
      </dgm:prSet>
      <dgm:spPr/>
    </dgm:pt>
    <dgm:pt modelId="{460C73FC-0579-4A51-BEF0-98CE7EB4BF0E}" type="pres">
      <dgm:prSet presAssocID="{2BE45550-B4E8-4EA5-A2E0-7E1B17602E53}" presName="Accent2" presStyleCnt="0"/>
      <dgm:spPr/>
    </dgm:pt>
    <dgm:pt modelId="{C9D69419-B184-4E48-BBA9-0F79430F3978}" type="pres">
      <dgm:prSet presAssocID="{2BE45550-B4E8-4EA5-A2E0-7E1B17602E53}" presName="Accent" presStyleLbl="node1" presStyleIdx="1" presStyleCnt="4" custLinFactNeighborX="4951" custLinFactNeighborY="-18894"/>
      <dgm:spPr/>
    </dgm:pt>
    <dgm:pt modelId="{DFC4C22C-5D1B-4D4A-9931-46718E649441}" type="pres">
      <dgm:prSet presAssocID="{2BE45550-B4E8-4EA5-A2E0-7E1B17602E53}" presName="Parent2" presStyleLbl="revTx" presStyleIdx="1" presStyleCnt="4" custScaleX="106048" custLinFactNeighborX="11549" custLinFactNeighborY="-77057">
        <dgm:presLayoutVars>
          <dgm:chMax val="1"/>
          <dgm:chPref val="1"/>
          <dgm:bulletEnabled val="1"/>
        </dgm:presLayoutVars>
      </dgm:prSet>
      <dgm:spPr/>
    </dgm:pt>
    <dgm:pt modelId="{1186DABB-F343-4E13-A356-86D2C435A236}" type="pres">
      <dgm:prSet presAssocID="{C9809273-4901-4B1B-8086-75462B0D188F}" presName="Accent3" presStyleCnt="0"/>
      <dgm:spPr/>
    </dgm:pt>
    <dgm:pt modelId="{178C3A36-281C-42AF-BE87-BD689CD0B8BD}" type="pres">
      <dgm:prSet presAssocID="{C9809273-4901-4B1B-8086-75462B0D188F}" presName="Accent" presStyleLbl="node1" presStyleIdx="2" presStyleCnt="4" custLinFactNeighborX="5167" custLinFactNeighborY="-21606"/>
      <dgm:spPr>
        <a:gradFill rotWithShape="0">
          <a:gsLst>
            <a:gs pos="0">
              <a:schemeClr val="accent4">
                <a:lumMod val="50000"/>
              </a:schemeClr>
            </a:gs>
            <a:gs pos="80000">
              <a:schemeClr val="accent4"/>
            </a:gs>
            <a:gs pos="100000">
              <a:schemeClr val="accent4">
                <a:lumMod val="60000"/>
                <a:lumOff val="40000"/>
              </a:schemeClr>
            </a:gs>
          </a:gsLst>
        </a:gradFill>
      </dgm:spPr>
    </dgm:pt>
    <dgm:pt modelId="{12D3D00F-0DCC-4CBE-A987-C5C30E5EEBD8}" type="pres">
      <dgm:prSet presAssocID="{C9809273-4901-4B1B-8086-75462B0D188F}" presName="Parent3" presStyleLbl="revTx" presStyleIdx="2" presStyleCnt="4" custScaleX="106048" custLinFactNeighborX="9138" custLinFactNeighborY="-79292">
        <dgm:presLayoutVars>
          <dgm:chMax val="1"/>
          <dgm:chPref val="1"/>
          <dgm:bulletEnabled val="1"/>
        </dgm:presLayoutVars>
      </dgm:prSet>
      <dgm:spPr/>
    </dgm:pt>
    <dgm:pt modelId="{09731464-27AA-43EE-8D23-64E549FC2219}" type="pres">
      <dgm:prSet presAssocID="{413B05E3-B9C5-497B-B958-D6CFD9611D98}" presName="Accent4" presStyleCnt="0"/>
      <dgm:spPr/>
    </dgm:pt>
    <dgm:pt modelId="{2F85B12B-3AE8-4C0F-9920-A59C6C816032}" type="pres">
      <dgm:prSet presAssocID="{413B05E3-B9C5-497B-B958-D6CFD9611D98}" presName="Accent" presStyleLbl="node1" presStyleIdx="3" presStyleCnt="4" custFlipHor="0" custScaleX="101453" custLinFactNeighborX="4262" custLinFactNeighborY="-25251"/>
      <dgm:spPr>
        <a:gradFill rotWithShape="0">
          <a:gsLst>
            <a:gs pos="0">
              <a:schemeClr val="accent5">
                <a:lumMod val="75000"/>
              </a:schemeClr>
            </a:gs>
            <a:gs pos="80000">
              <a:schemeClr val="accent5"/>
            </a:gs>
            <a:gs pos="100000">
              <a:schemeClr val="accent5">
                <a:lumMod val="60000"/>
                <a:lumOff val="40000"/>
              </a:schemeClr>
            </a:gs>
          </a:gsLst>
        </a:gradFill>
      </dgm:spPr>
    </dgm:pt>
    <dgm:pt modelId="{ABB36827-6B68-4D9E-8440-DA4D63C3ED8E}" type="pres">
      <dgm:prSet presAssocID="{413B05E3-B9C5-497B-B958-D6CFD9611D98}" presName="Parent4" presStyleLbl="revTx" presStyleIdx="3" presStyleCnt="4" custScaleX="106048" custLinFactNeighborX="5201" custLinFactNeighborY="-86203">
        <dgm:presLayoutVars>
          <dgm:chMax val="1"/>
          <dgm:chPref val="1"/>
          <dgm:bulletEnabled val="1"/>
        </dgm:presLayoutVars>
      </dgm:prSet>
      <dgm:spPr/>
    </dgm:pt>
  </dgm:ptLst>
  <dgm:cxnLst>
    <dgm:cxn modelId="{53EF9118-A698-497C-9467-FE1F4BB24578}" srcId="{E9E94639-E469-4F25-AF03-624D32C9E7ED}" destId="{2BE45550-B4E8-4EA5-A2E0-7E1B17602E53}" srcOrd="1" destOrd="0" parTransId="{586F0633-9AC3-4251-9FFA-6596A50CD87A}" sibTransId="{54742CC5-CF02-46B7-A5BC-D685D138CA1D}"/>
    <dgm:cxn modelId="{F833646C-A918-41D2-BCD8-1B6FFA7B4BB2}" srcId="{E9E94639-E469-4F25-AF03-624D32C9E7ED}" destId="{413B05E3-B9C5-497B-B958-D6CFD9611D98}" srcOrd="3" destOrd="0" parTransId="{DDCDEA84-F933-471D-A26C-CFF9A89B8838}" sibTransId="{E7D34817-D123-40C4-B351-4CA72431E7F5}"/>
    <dgm:cxn modelId="{3512D08C-68A6-4F65-BC03-BB5AFEEA0C58}" srcId="{E9E94639-E469-4F25-AF03-624D32C9E7ED}" destId="{4E912D28-C7CF-4473-B7BB-4C8C252A061E}" srcOrd="0" destOrd="0" parTransId="{16ADF006-C44C-453A-9BB0-AF77AFFAA648}" sibTransId="{EAA6E33B-2073-4137-9D1F-EC8ED2A285C0}"/>
    <dgm:cxn modelId="{BB33E29F-F4A4-4DCF-9045-6584EFC78499}" srcId="{E9E94639-E469-4F25-AF03-624D32C9E7ED}" destId="{C9809273-4901-4B1B-8086-75462B0D188F}" srcOrd="2" destOrd="0" parTransId="{DC861F43-50A2-4C51-8652-3F6B2E1C9881}" sibTransId="{9B6082A9-B77A-40B0-8C55-231988F1FE52}"/>
    <dgm:cxn modelId="{AA8961B7-E7E8-4749-B693-A5264FF96D05}" type="presOf" srcId="{4E912D28-C7CF-4473-B7BB-4C8C252A061E}" destId="{379C11AA-AD2F-4F09-A124-2386C3D23A96}" srcOrd="0" destOrd="0" presId="urn:microsoft.com/office/officeart/2009/layout/CircleArrowProcess"/>
    <dgm:cxn modelId="{C77479BA-339D-4E19-B37C-2B3CC53D64A2}" type="presOf" srcId="{E9E94639-E469-4F25-AF03-624D32C9E7ED}" destId="{68920041-2356-4163-8EEA-F1B4D8D24BC4}" srcOrd="0" destOrd="0" presId="urn:microsoft.com/office/officeart/2009/layout/CircleArrowProcess"/>
    <dgm:cxn modelId="{6E57F6DF-7FF7-4C40-A311-EB518CAB4E8D}" type="presOf" srcId="{C9809273-4901-4B1B-8086-75462B0D188F}" destId="{12D3D00F-0DCC-4CBE-A987-C5C30E5EEBD8}" srcOrd="0" destOrd="0" presId="urn:microsoft.com/office/officeart/2009/layout/CircleArrowProcess"/>
    <dgm:cxn modelId="{77F0A8EC-CC09-4CC4-9627-274508094D6B}" type="presOf" srcId="{413B05E3-B9C5-497B-B958-D6CFD9611D98}" destId="{ABB36827-6B68-4D9E-8440-DA4D63C3ED8E}" srcOrd="0" destOrd="0" presId="urn:microsoft.com/office/officeart/2009/layout/CircleArrowProcess"/>
    <dgm:cxn modelId="{CF4C98F3-9202-4376-8A25-836A7930655D}" type="presOf" srcId="{2BE45550-B4E8-4EA5-A2E0-7E1B17602E53}" destId="{DFC4C22C-5D1B-4D4A-9931-46718E649441}" srcOrd="0" destOrd="0" presId="urn:microsoft.com/office/officeart/2009/layout/CircleArrowProcess"/>
    <dgm:cxn modelId="{58B9F8D5-EF88-42F4-8CF1-24F554B31C07}" type="presParOf" srcId="{68920041-2356-4163-8EEA-F1B4D8D24BC4}" destId="{308CC6A2-6D1A-43AC-B3F9-41390E3B86F9}" srcOrd="0" destOrd="0" presId="urn:microsoft.com/office/officeart/2009/layout/CircleArrowProcess"/>
    <dgm:cxn modelId="{1834CF9D-DFD8-46D1-AE40-E69C71475C39}" type="presParOf" srcId="{308CC6A2-6D1A-43AC-B3F9-41390E3B86F9}" destId="{670CD1A7-21D2-40BC-B2B3-07A1ADD2B367}" srcOrd="0" destOrd="0" presId="urn:microsoft.com/office/officeart/2009/layout/CircleArrowProcess"/>
    <dgm:cxn modelId="{7AD060AC-8F22-449B-83D3-06E299F8F20C}" type="presParOf" srcId="{68920041-2356-4163-8EEA-F1B4D8D24BC4}" destId="{379C11AA-AD2F-4F09-A124-2386C3D23A96}" srcOrd="1" destOrd="0" presId="urn:microsoft.com/office/officeart/2009/layout/CircleArrowProcess"/>
    <dgm:cxn modelId="{BF4B005D-E372-42AC-9CDE-7138CC808C34}" type="presParOf" srcId="{68920041-2356-4163-8EEA-F1B4D8D24BC4}" destId="{460C73FC-0579-4A51-BEF0-98CE7EB4BF0E}" srcOrd="2" destOrd="0" presId="urn:microsoft.com/office/officeart/2009/layout/CircleArrowProcess"/>
    <dgm:cxn modelId="{EA548D4F-A3D5-4E31-AD9E-D5A951FAD409}" type="presParOf" srcId="{460C73FC-0579-4A51-BEF0-98CE7EB4BF0E}" destId="{C9D69419-B184-4E48-BBA9-0F79430F3978}" srcOrd="0" destOrd="0" presId="urn:microsoft.com/office/officeart/2009/layout/CircleArrowProcess"/>
    <dgm:cxn modelId="{DEEBAB0A-272C-43F2-98F3-8A4295CAC6F0}" type="presParOf" srcId="{68920041-2356-4163-8EEA-F1B4D8D24BC4}" destId="{DFC4C22C-5D1B-4D4A-9931-46718E649441}" srcOrd="3" destOrd="0" presId="urn:microsoft.com/office/officeart/2009/layout/CircleArrowProcess"/>
    <dgm:cxn modelId="{916FF1EC-CD26-400D-AFCD-9C3C1EF49D6E}" type="presParOf" srcId="{68920041-2356-4163-8EEA-F1B4D8D24BC4}" destId="{1186DABB-F343-4E13-A356-86D2C435A236}" srcOrd="4" destOrd="0" presId="urn:microsoft.com/office/officeart/2009/layout/CircleArrowProcess"/>
    <dgm:cxn modelId="{48E48969-34AA-4A67-9F1D-07B4FB12630E}" type="presParOf" srcId="{1186DABB-F343-4E13-A356-86D2C435A236}" destId="{178C3A36-281C-42AF-BE87-BD689CD0B8BD}" srcOrd="0" destOrd="0" presId="urn:microsoft.com/office/officeart/2009/layout/CircleArrowProcess"/>
    <dgm:cxn modelId="{D15CFBD8-D42D-41A2-9CF4-AF3B133A9841}" type="presParOf" srcId="{68920041-2356-4163-8EEA-F1B4D8D24BC4}" destId="{12D3D00F-0DCC-4CBE-A987-C5C30E5EEBD8}" srcOrd="5" destOrd="0" presId="urn:microsoft.com/office/officeart/2009/layout/CircleArrowProcess"/>
    <dgm:cxn modelId="{1792AF6E-9CD4-4780-AEE3-4E2E3BD7429A}" type="presParOf" srcId="{68920041-2356-4163-8EEA-F1B4D8D24BC4}" destId="{09731464-27AA-43EE-8D23-64E549FC2219}" srcOrd="6" destOrd="0" presId="urn:microsoft.com/office/officeart/2009/layout/CircleArrowProcess"/>
    <dgm:cxn modelId="{88BB6FF5-14F9-46C9-8D76-42E2E47A79B8}" type="presParOf" srcId="{09731464-27AA-43EE-8D23-64E549FC2219}" destId="{2F85B12B-3AE8-4C0F-9920-A59C6C816032}" srcOrd="0" destOrd="0" presId="urn:microsoft.com/office/officeart/2009/layout/CircleArrowProcess"/>
    <dgm:cxn modelId="{299D9450-7756-411E-9919-5F55B11D0069}" type="presParOf" srcId="{68920041-2356-4163-8EEA-F1B4D8D24BC4}" destId="{ABB36827-6B68-4D9E-8440-DA4D63C3ED8E}"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11F5315-6313-4EEB-8C7A-F36CC602B3C7}"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nb-NO"/>
        </a:p>
      </dgm:t>
    </dgm:pt>
    <dgm:pt modelId="{631BBB8F-E358-41D2-A58C-B6243EA72D67}">
      <dgm:prSet phldrT="[Text]" custT="1"/>
      <dgm:spPr/>
      <dgm:t>
        <a:bodyPr/>
        <a:lstStyle/>
        <a:p>
          <a:r>
            <a:rPr lang="nb-NO" sz="900" dirty="0"/>
            <a:t>Naturhensyn i all </a:t>
          </a:r>
          <a:r>
            <a:rPr lang="nb-NO" sz="900" b="1" dirty="0"/>
            <a:t>arealplanlegging</a:t>
          </a:r>
        </a:p>
      </dgm:t>
    </dgm:pt>
    <dgm:pt modelId="{56A6C04E-6269-4D42-AE0E-B936BD76860A}" type="parTrans" cxnId="{D1B5EDB1-FF50-48FB-81D7-91839F77C97B}">
      <dgm:prSet/>
      <dgm:spPr/>
      <dgm:t>
        <a:bodyPr/>
        <a:lstStyle/>
        <a:p>
          <a:endParaRPr lang="nb-NO"/>
        </a:p>
      </dgm:t>
    </dgm:pt>
    <dgm:pt modelId="{60116F23-6F01-4844-993E-3399902852BD}" type="sibTrans" cxnId="{D1B5EDB1-FF50-48FB-81D7-91839F77C97B}">
      <dgm:prSet/>
      <dgm:spPr/>
      <dgm:t>
        <a:bodyPr/>
        <a:lstStyle/>
        <a:p>
          <a:endParaRPr lang="nb-NO"/>
        </a:p>
      </dgm:t>
    </dgm:pt>
    <dgm:pt modelId="{FD12D1EE-C033-4527-9040-5C4F90CFA0E0}">
      <dgm:prSet phldrT="[Text]" custT="1"/>
      <dgm:spPr/>
      <dgm:t>
        <a:bodyPr/>
        <a:lstStyle/>
        <a:p>
          <a:r>
            <a:rPr lang="nb-NO" sz="900" b="1" dirty="0"/>
            <a:t>Restaurere</a:t>
          </a:r>
          <a:r>
            <a:rPr lang="nb-NO" sz="900" dirty="0"/>
            <a:t> </a:t>
          </a:r>
          <a:r>
            <a:rPr lang="nb-NO" sz="900" b="1" dirty="0"/>
            <a:t>30%</a:t>
          </a:r>
          <a:r>
            <a:rPr lang="nb-NO" sz="900" dirty="0"/>
            <a:t> av forringet natur</a:t>
          </a:r>
        </a:p>
      </dgm:t>
    </dgm:pt>
    <dgm:pt modelId="{A52B1570-C301-4CA7-8C16-3900B33486C1}" type="parTrans" cxnId="{52801DCD-C8CC-468F-9CE4-6798F129D73D}">
      <dgm:prSet/>
      <dgm:spPr/>
      <dgm:t>
        <a:bodyPr/>
        <a:lstStyle/>
        <a:p>
          <a:endParaRPr lang="nb-NO"/>
        </a:p>
      </dgm:t>
    </dgm:pt>
    <dgm:pt modelId="{2A75B3EE-011D-4377-917A-446FA1A0D535}" type="sibTrans" cxnId="{52801DCD-C8CC-468F-9CE4-6798F129D73D}">
      <dgm:prSet/>
      <dgm:spPr/>
      <dgm:t>
        <a:bodyPr/>
        <a:lstStyle/>
        <a:p>
          <a:endParaRPr lang="nb-NO"/>
        </a:p>
      </dgm:t>
    </dgm:pt>
    <dgm:pt modelId="{1FADDA40-379A-4E63-AD85-DA4DCCED8913}">
      <dgm:prSet phldrT="[Text]" custT="1"/>
      <dgm:spPr/>
      <dgm:t>
        <a:bodyPr/>
        <a:lstStyle/>
        <a:p>
          <a:r>
            <a:rPr lang="nb-NO" sz="900" dirty="0"/>
            <a:t>Effektivt </a:t>
          </a:r>
          <a:r>
            <a:rPr lang="nb-NO" sz="900" b="1" dirty="0"/>
            <a:t>vern av 30% </a:t>
          </a:r>
          <a:r>
            <a:rPr lang="nb-NO" sz="900" dirty="0"/>
            <a:t>land og hav</a:t>
          </a:r>
        </a:p>
      </dgm:t>
    </dgm:pt>
    <dgm:pt modelId="{C4FFED5B-793F-4ACE-A270-C0997F171BC2}" type="parTrans" cxnId="{B111DAD5-EEA9-485F-B3EE-F6F3F7C922E1}">
      <dgm:prSet/>
      <dgm:spPr/>
      <dgm:t>
        <a:bodyPr/>
        <a:lstStyle/>
        <a:p>
          <a:endParaRPr lang="nb-NO"/>
        </a:p>
      </dgm:t>
    </dgm:pt>
    <dgm:pt modelId="{C3566930-5E4F-4B9A-9AAC-4FBEBF755A48}" type="sibTrans" cxnId="{B111DAD5-EEA9-485F-B3EE-F6F3F7C922E1}">
      <dgm:prSet/>
      <dgm:spPr/>
      <dgm:t>
        <a:bodyPr/>
        <a:lstStyle/>
        <a:p>
          <a:endParaRPr lang="nb-NO"/>
        </a:p>
      </dgm:t>
    </dgm:pt>
    <dgm:pt modelId="{9B1C57CA-BC7F-4E22-A36F-D4E65447A486}">
      <dgm:prSet phldrT="[Text]" custT="1"/>
      <dgm:spPr/>
      <dgm:t>
        <a:bodyPr/>
        <a:lstStyle/>
        <a:p>
          <a:r>
            <a:rPr lang="nb-NO" sz="900" dirty="0"/>
            <a:t>Stoppe menneskeskapt </a:t>
          </a:r>
          <a:r>
            <a:rPr lang="nb-NO" sz="900" b="1" dirty="0"/>
            <a:t>utryddelse</a:t>
          </a:r>
          <a:r>
            <a:rPr lang="nb-NO" sz="900" dirty="0"/>
            <a:t> av arter</a:t>
          </a:r>
        </a:p>
      </dgm:t>
    </dgm:pt>
    <dgm:pt modelId="{1823DFA0-DD2B-419E-96A4-F808661C2584}" type="parTrans" cxnId="{67EA0C2F-1685-483F-B66A-36F67399C116}">
      <dgm:prSet/>
      <dgm:spPr/>
      <dgm:t>
        <a:bodyPr/>
        <a:lstStyle/>
        <a:p>
          <a:endParaRPr lang="nb-NO"/>
        </a:p>
      </dgm:t>
    </dgm:pt>
    <dgm:pt modelId="{EAE40835-1135-461A-A538-214B474E7D2E}" type="sibTrans" cxnId="{67EA0C2F-1685-483F-B66A-36F67399C116}">
      <dgm:prSet/>
      <dgm:spPr/>
      <dgm:t>
        <a:bodyPr/>
        <a:lstStyle/>
        <a:p>
          <a:endParaRPr lang="nb-NO"/>
        </a:p>
      </dgm:t>
    </dgm:pt>
    <dgm:pt modelId="{2EC589CB-CF74-4249-8515-47AD916AE246}" type="pres">
      <dgm:prSet presAssocID="{B11F5315-6313-4EEB-8C7A-F36CC602B3C7}" presName="Name0" presStyleCnt="0">
        <dgm:presLayoutVars>
          <dgm:chMax val="7"/>
          <dgm:chPref val="7"/>
          <dgm:dir/>
        </dgm:presLayoutVars>
      </dgm:prSet>
      <dgm:spPr/>
    </dgm:pt>
    <dgm:pt modelId="{4B593CA9-B667-46CE-AF04-D39C769E1D26}" type="pres">
      <dgm:prSet presAssocID="{B11F5315-6313-4EEB-8C7A-F36CC602B3C7}" presName="Name1" presStyleCnt="0"/>
      <dgm:spPr/>
    </dgm:pt>
    <dgm:pt modelId="{4E35D17C-F0E1-4C92-9656-90041769F056}" type="pres">
      <dgm:prSet presAssocID="{B11F5315-6313-4EEB-8C7A-F36CC602B3C7}" presName="cycle" presStyleCnt="0"/>
      <dgm:spPr/>
    </dgm:pt>
    <dgm:pt modelId="{2C7E5FFD-43D8-4F2B-B07A-7707CA406946}" type="pres">
      <dgm:prSet presAssocID="{B11F5315-6313-4EEB-8C7A-F36CC602B3C7}" presName="srcNode" presStyleLbl="node1" presStyleIdx="0" presStyleCnt="4"/>
      <dgm:spPr/>
    </dgm:pt>
    <dgm:pt modelId="{CC10BD62-837A-41CC-8120-3655CDE2BEF1}" type="pres">
      <dgm:prSet presAssocID="{B11F5315-6313-4EEB-8C7A-F36CC602B3C7}" presName="conn" presStyleLbl="parChTrans1D2" presStyleIdx="0" presStyleCnt="1"/>
      <dgm:spPr/>
    </dgm:pt>
    <dgm:pt modelId="{968C18A7-0376-4584-A759-81D74599AB69}" type="pres">
      <dgm:prSet presAssocID="{B11F5315-6313-4EEB-8C7A-F36CC602B3C7}" presName="extraNode" presStyleLbl="node1" presStyleIdx="0" presStyleCnt="4"/>
      <dgm:spPr/>
    </dgm:pt>
    <dgm:pt modelId="{74D743F7-B440-4FDD-9102-7935B0DEEE14}" type="pres">
      <dgm:prSet presAssocID="{B11F5315-6313-4EEB-8C7A-F36CC602B3C7}" presName="dstNode" presStyleLbl="node1" presStyleIdx="0" presStyleCnt="4"/>
      <dgm:spPr/>
    </dgm:pt>
    <dgm:pt modelId="{7934BD56-3623-4689-8530-AC07DB101201}" type="pres">
      <dgm:prSet presAssocID="{631BBB8F-E358-41D2-A58C-B6243EA72D67}" presName="text_1" presStyleLbl="node1" presStyleIdx="0" presStyleCnt="4" custScaleY="125164" custLinFactNeighborX="327">
        <dgm:presLayoutVars>
          <dgm:bulletEnabled val="1"/>
        </dgm:presLayoutVars>
      </dgm:prSet>
      <dgm:spPr/>
    </dgm:pt>
    <dgm:pt modelId="{43FA0C4D-BFA5-4D18-9F8F-1446A27AB8F3}" type="pres">
      <dgm:prSet presAssocID="{631BBB8F-E358-41D2-A58C-B6243EA72D67}" presName="accent_1" presStyleCnt="0"/>
      <dgm:spPr/>
    </dgm:pt>
    <dgm:pt modelId="{B0B94E40-2EAD-48AB-8B2E-FA4891382755}" type="pres">
      <dgm:prSet presAssocID="{631BBB8F-E358-41D2-A58C-B6243EA72D67}" presName="accentRepeatNode" presStyleLbl="solidFgAcc1" presStyleIdx="0" presStyleCnt="4"/>
      <dgm:spPr>
        <a:solidFill>
          <a:schemeClr val="accent3">
            <a:lumMod val="40000"/>
            <a:lumOff val="60000"/>
          </a:schemeClr>
        </a:solidFill>
      </dgm:spPr>
    </dgm:pt>
    <dgm:pt modelId="{AE85F492-752C-4D12-8740-A22524363AB8}" type="pres">
      <dgm:prSet presAssocID="{FD12D1EE-C033-4527-9040-5C4F90CFA0E0}" presName="text_2" presStyleLbl="node1" presStyleIdx="1" presStyleCnt="4" custScaleY="125164">
        <dgm:presLayoutVars>
          <dgm:bulletEnabled val="1"/>
        </dgm:presLayoutVars>
      </dgm:prSet>
      <dgm:spPr/>
    </dgm:pt>
    <dgm:pt modelId="{67B02F25-31F8-4C3F-A470-69931B344CE2}" type="pres">
      <dgm:prSet presAssocID="{FD12D1EE-C033-4527-9040-5C4F90CFA0E0}" presName="accent_2" presStyleCnt="0"/>
      <dgm:spPr/>
    </dgm:pt>
    <dgm:pt modelId="{CB28DB45-6EF9-4676-8E3A-092A2D310039}" type="pres">
      <dgm:prSet presAssocID="{FD12D1EE-C033-4527-9040-5C4F90CFA0E0}" presName="accentRepeatNode" presStyleLbl="solidFgAcc1" presStyleIdx="1" presStyleCnt="4"/>
      <dgm:spPr>
        <a:solidFill>
          <a:schemeClr val="accent3">
            <a:lumMod val="40000"/>
            <a:lumOff val="60000"/>
          </a:schemeClr>
        </a:solidFill>
      </dgm:spPr>
    </dgm:pt>
    <dgm:pt modelId="{4177BDE5-7B25-443B-9591-8E30AD0A8886}" type="pres">
      <dgm:prSet presAssocID="{1FADDA40-379A-4E63-AD85-DA4DCCED8913}" presName="text_3" presStyleLbl="node1" presStyleIdx="2" presStyleCnt="4" custScaleY="125164">
        <dgm:presLayoutVars>
          <dgm:bulletEnabled val="1"/>
        </dgm:presLayoutVars>
      </dgm:prSet>
      <dgm:spPr/>
    </dgm:pt>
    <dgm:pt modelId="{DA3E94F2-42C5-4102-B78B-7788E34D55AF}" type="pres">
      <dgm:prSet presAssocID="{1FADDA40-379A-4E63-AD85-DA4DCCED8913}" presName="accent_3" presStyleCnt="0"/>
      <dgm:spPr/>
    </dgm:pt>
    <dgm:pt modelId="{246ACC83-20EC-482B-BB29-4F1AD400E5C9}" type="pres">
      <dgm:prSet presAssocID="{1FADDA40-379A-4E63-AD85-DA4DCCED8913}" presName="accentRepeatNode" presStyleLbl="solidFgAcc1" presStyleIdx="2" presStyleCnt="4"/>
      <dgm:spPr>
        <a:solidFill>
          <a:schemeClr val="accent3">
            <a:lumMod val="40000"/>
            <a:lumOff val="60000"/>
          </a:schemeClr>
        </a:solidFill>
      </dgm:spPr>
    </dgm:pt>
    <dgm:pt modelId="{7C5B2715-2673-403E-83E9-951C3DB28AE8}" type="pres">
      <dgm:prSet presAssocID="{9B1C57CA-BC7F-4E22-A36F-D4E65447A486}" presName="text_4" presStyleLbl="node1" presStyleIdx="3" presStyleCnt="4" custScaleY="125164">
        <dgm:presLayoutVars>
          <dgm:bulletEnabled val="1"/>
        </dgm:presLayoutVars>
      </dgm:prSet>
      <dgm:spPr/>
    </dgm:pt>
    <dgm:pt modelId="{9741014E-E004-481B-A85F-855D41EEE191}" type="pres">
      <dgm:prSet presAssocID="{9B1C57CA-BC7F-4E22-A36F-D4E65447A486}" presName="accent_4" presStyleCnt="0"/>
      <dgm:spPr/>
    </dgm:pt>
    <dgm:pt modelId="{2A12320A-9979-4799-9D76-B0231148D977}" type="pres">
      <dgm:prSet presAssocID="{9B1C57CA-BC7F-4E22-A36F-D4E65447A486}" presName="accentRepeatNode" presStyleLbl="solidFgAcc1" presStyleIdx="3" presStyleCnt="4"/>
      <dgm:spPr/>
    </dgm:pt>
  </dgm:ptLst>
  <dgm:cxnLst>
    <dgm:cxn modelId="{E6157B2D-C59F-4C96-BFAD-E463F472B8F3}" type="presOf" srcId="{FD12D1EE-C033-4527-9040-5C4F90CFA0E0}" destId="{AE85F492-752C-4D12-8740-A22524363AB8}" srcOrd="0" destOrd="0" presId="urn:microsoft.com/office/officeart/2008/layout/VerticalCurvedList"/>
    <dgm:cxn modelId="{67EA0C2F-1685-483F-B66A-36F67399C116}" srcId="{B11F5315-6313-4EEB-8C7A-F36CC602B3C7}" destId="{9B1C57CA-BC7F-4E22-A36F-D4E65447A486}" srcOrd="3" destOrd="0" parTransId="{1823DFA0-DD2B-419E-96A4-F808661C2584}" sibTransId="{EAE40835-1135-461A-A538-214B474E7D2E}"/>
    <dgm:cxn modelId="{3586025B-00F5-4871-BB06-7AFDDE8E1737}" type="presOf" srcId="{631BBB8F-E358-41D2-A58C-B6243EA72D67}" destId="{7934BD56-3623-4689-8530-AC07DB101201}" srcOrd="0" destOrd="0" presId="urn:microsoft.com/office/officeart/2008/layout/VerticalCurvedList"/>
    <dgm:cxn modelId="{4E0E149F-927F-4669-AF8B-8A5E1FFE4A8F}" type="presOf" srcId="{1FADDA40-379A-4E63-AD85-DA4DCCED8913}" destId="{4177BDE5-7B25-443B-9591-8E30AD0A8886}" srcOrd="0" destOrd="0" presId="urn:microsoft.com/office/officeart/2008/layout/VerticalCurvedList"/>
    <dgm:cxn modelId="{00CCFAA0-39BD-4788-9C9D-0B46BFC3F385}" type="presOf" srcId="{60116F23-6F01-4844-993E-3399902852BD}" destId="{CC10BD62-837A-41CC-8120-3655CDE2BEF1}" srcOrd="0" destOrd="0" presId="urn:microsoft.com/office/officeart/2008/layout/VerticalCurvedList"/>
    <dgm:cxn modelId="{D1B5EDB1-FF50-48FB-81D7-91839F77C97B}" srcId="{B11F5315-6313-4EEB-8C7A-F36CC602B3C7}" destId="{631BBB8F-E358-41D2-A58C-B6243EA72D67}" srcOrd="0" destOrd="0" parTransId="{56A6C04E-6269-4D42-AE0E-B936BD76860A}" sibTransId="{60116F23-6F01-4844-993E-3399902852BD}"/>
    <dgm:cxn modelId="{65889EB4-C3AD-4059-818C-D24025F4E746}" type="presOf" srcId="{9B1C57CA-BC7F-4E22-A36F-D4E65447A486}" destId="{7C5B2715-2673-403E-83E9-951C3DB28AE8}" srcOrd="0" destOrd="0" presId="urn:microsoft.com/office/officeart/2008/layout/VerticalCurvedList"/>
    <dgm:cxn modelId="{52801DCD-C8CC-468F-9CE4-6798F129D73D}" srcId="{B11F5315-6313-4EEB-8C7A-F36CC602B3C7}" destId="{FD12D1EE-C033-4527-9040-5C4F90CFA0E0}" srcOrd="1" destOrd="0" parTransId="{A52B1570-C301-4CA7-8C16-3900B33486C1}" sibTransId="{2A75B3EE-011D-4377-917A-446FA1A0D535}"/>
    <dgm:cxn modelId="{B111DAD5-EEA9-485F-B3EE-F6F3F7C922E1}" srcId="{B11F5315-6313-4EEB-8C7A-F36CC602B3C7}" destId="{1FADDA40-379A-4E63-AD85-DA4DCCED8913}" srcOrd="2" destOrd="0" parTransId="{C4FFED5B-793F-4ACE-A270-C0997F171BC2}" sibTransId="{C3566930-5E4F-4B9A-9AAC-4FBEBF755A48}"/>
    <dgm:cxn modelId="{CDCF0CF5-73F0-46E6-BA90-B89DE7B9F4DE}" type="presOf" srcId="{B11F5315-6313-4EEB-8C7A-F36CC602B3C7}" destId="{2EC589CB-CF74-4249-8515-47AD916AE246}" srcOrd="0" destOrd="0" presId="urn:microsoft.com/office/officeart/2008/layout/VerticalCurvedList"/>
    <dgm:cxn modelId="{73B229CD-43B2-44BD-8A91-6C633B4AA648}" type="presParOf" srcId="{2EC589CB-CF74-4249-8515-47AD916AE246}" destId="{4B593CA9-B667-46CE-AF04-D39C769E1D26}" srcOrd="0" destOrd="0" presId="urn:microsoft.com/office/officeart/2008/layout/VerticalCurvedList"/>
    <dgm:cxn modelId="{F171B138-628A-4CC2-AA72-22CD6C9115B7}" type="presParOf" srcId="{4B593CA9-B667-46CE-AF04-D39C769E1D26}" destId="{4E35D17C-F0E1-4C92-9656-90041769F056}" srcOrd="0" destOrd="0" presId="urn:microsoft.com/office/officeart/2008/layout/VerticalCurvedList"/>
    <dgm:cxn modelId="{652176DE-E63A-4FBF-845A-107C45E442C2}" type="presParOf" srcId="{4E35D17C-F0E1-4C92-9656-90041769F056}" destId="{2C7E5FFD-43D8-4F2B-B07A-7707CA406946}" srcOrd="0" destOrd="0" presId="urn:microsoft.com/office/officeart/2008/layout/VerticalCurvedList"/>
    <dgm:cxn modelId="{DB2D555C-6097-4A1D-AB29-F237BBB5A489}" type="presParOf" srcId="{4E35D17C-F0E1-4C92-9656-90041769F056}" destId="{CC10BD62-837A-41CC-8120-3655CDE2BEF1}" srcOrd="1" destOrd="0" presId="urn:microsoft.com/office/officeart/2008/layout/VerticalCurvedList"/>
    <dgm:cxn modelId="{DCD67F31-BB45-41B6-BCC7-D9CECC12B5A1}" type="presParOf" srcId="{4E35D17C-F0E1-4C92-9656-90041769F056}" destId="{968C18A7-0376-4584-A759-81D74599AB69}" srcOrd="2" destOrd="0" presId="urn:microsoft.com/office/officeart/2008/layout/VerticalCurvedList"/>
    <dgm:cxn modelId="{C3AB6BB8-295D-4AEC-82CD-F322F38FDEFA}" type="presParOf" srcId="{4E35D17C-F0E1-4C92-9656-90041769F056}" destId="{74D743F7-B440-4FDD-9102-7935B0DEEE14}" srcOrd="3" destOrd="0" presId="urn:microsoft.com/office/officeart/2008/layout/VerticalCurvedList"/>
    <dgm:cxn modelId="{197D0003-8C75-4996-9ABF-1BE62BFB2DD6}" type="presParOf" srcId="{4B593CA9-B667-46CE-AF04-D39C769E1D26}" destId="{7934BD56-3623-4689-8530-AC07DB101201}" srcOrd="1" destOrd="0" presId="urn:microsoft.com/office/officeart/2008/layout/VerticalCurvedList"/>
    <dgm:cxn modelId="{26703399-2F59-4562-B432-83E508F009DA}" type="presParOf" srcId="{4B593CA9-B667-46CE-AF04-D39C769E1D26}" destId="{43FA0C4D-BFA5-4D18-9F8F-1446A27AB8F3}" srcOrd="2" destOrd="0" presId="urn:microsoft.com/office/officeart/2008/layout/VerticalCurvedList"/>
    <dgm:cxn modelId="{886DEC49-880C-45CC-9BC6-049340C1A91F}" type="presParOf" srcId="{43FA0C4D-BFA5-4D18-9F8F-1446A27AB8F3}" destId="{B0B94E40-2EAD-48AB-8B2E-FA4891382755}" srcOrd="0" destOrd="0" presId="urn:microsoft.com/office/officeart/2008/layout/VerticalCurvedList"/>
    <dgm:cxn modelId="{49898EA7-3E73-494D-986C-4C3E5E2DEA37}" type="presParOf" srcId="{4B593CA9-B667-46CE-AF04-D39C769E1D26}" destId="{AE85F492-752C-4D12-8740-A22524363AB8}" srcOrd="3" destOrd="0" presId="urn:microsoft.com/office/officeart/2008/layout/VerticalCurvedList"/>
    <dgm:cxn modelId="{1EE2AAFE-D1D5-4B9D-9F9D-0E64E2E6496B}" type="presParOf" srcId="{4B593CA9-B667-46CE-AF04-D39C769E1D26}" destId="{67B02F25-31F8-4C3F-A470-69931B344CE2}" srcOrd="4" destOrd="0" presId="urn:microsoft.com/office/officeart/2008/layout/VerticalCurvedList"/>
    <dgm:cxn modelId="{07257ED8-2B87-4F6C-9CD4-2DECA09D0176}" type="presParOf" srcId="{67B02F25-31F8-4C3F-A470-69931B344CE2}" destId="{CB28DB45-6EF9-4676-8E3A-092A2D310039}" srcOrd="0" destOrd="0" presId="urn:microsoft.com/office/officeart/2008/layout/VerticalCurvedList"/>
    <dgm:cxn modelId="{8388C368-F0EB-4266-BBE5-F6AEA69E0530}" type="presParOf" srcId="{4B593CA9-B667-46CE-AF04-D39C769E1D26}" destId="{4177BDE5-7B25-443B-9591-8E30AD0A8886}" srcOrd="5" destOrd="0" presId="urn:microsoft.com/office/officeart/2008/layout/VerticalCurvedList"/>
    <dgm:cxn modelId="{5DA99A83-8DC7-4257-886F-E5D2354A64C1}" type="presParOf" srcId="{4B593CA9-B667-46CE-AF04-D39C769E1D26}" destId="{DA3E94F2-42C5-4102-B78B-7788E34D55AF}" srcOrd="6" destOrd="0" presId="urn:microsoft.com/office/officeart/2008/layout/VerticalCurvedList"/>
    <dgm:cxn modelId="{A4A8B76E-5D8D-4D03-B8DA-1C83FEAB27FB}" type="presParOf" srcId="{DA3E94F2-42C5-4102-B78B-7788E34D55AF}" destId="{246ACC83-20EC-482B-BB29-4F1AD400E5C9}" srcOrd="0" destOrd="0" presId="urn:microsoft.com/office/officeart/2008/layout/VerticalCurvedList"/>
    <dgm:cxn modelId="{1800BA47-E047-4C56-8ABB-9CD3F3DC3DAC}" type="presParOf" srcId="{4B593CA9-B667-46CE-AF04-D39C769E1D26}" destId="{7C5B2715-2673-403E-83E9-951C3DB28AE8}" srcOrd="7" destOrd="0" presId="urn:microsoft.com/office/officeart/2008/layout/VerticalCurvedList"/>
    <dgm:cxn modelId="{1EF9A2B8-70CC-46AB-AE8E-2A3AA63E650C}" type="presParOf" srcId="{4B593CA9-B667-46CE-AF04-D39C769E1D26}" destId="{9741014E-E004-481B-A85F-855D41EEE191}" srcOrd="8" destOrd="0" presId="urn:microsoft.com/office/officeart/2008/layout/VerticalCurvedList"/>
    <dgm:cxn modelId="{F9CA1404-7DDA-4E7B-87BC-3864F82C691C}" type="presParOf" srcId="{9741014E-E004-481B-A85F-855D41EEE191}" destId="{2A12320A-9979-4799-9D76-B0231148D977}"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1F5315-6313-4EEB-8C7A-F36CC602B3C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631BBB8F-E358-41D2-A58C-B6243EA72D67}">
      <dgm:prSet phldrT="[Text]"/>
      <dgm:spPr/>
      <dgm:t>
        <a:bodyPr/>
        <a:lstStyle/>
        <a:p>
          <a:r>
            <a:rPr lang="nb-NO" dirty="0"/>
            <a:t>Hindre skade fra </a:t>
          </a:r>
          <a:r>
            <a:rPr lang="nb-NO" b="1" dirty="0"/>
            <a:t>høsting</a:t>
          </a:r>
          <a:r>
            <a:rPr lang="nb-NO" dirty="0"/>
            <a:t> </a:t>
          </a:r>
          <a:r>
            <a:rPr lang="nb-NO" b="1" dirty="0"/>
            <a:t>og bruk </a:t>
          </a:r>
          <a:r>
            <a:rPr lang="nb-NO" dirty="0"/>
            <a:t>av ville arter</a:t>
          </a:r>
        </a:p>
      </dgm:t>
    </dgm:pt>
    <dgm:pt modelId="{56A6C04E-6269-4D42-AE0E-B936BD76860A}" type="parTrans" cxnId="{D1B5EDB1-FF50-48FB-81D7-91839F77C97B}">
      <dgm:prSet/>
      <dgm:spPr/>
      <dgm:t>
        <a:bodyPr/>
        <a:lstStyle/>
        <a:p>
          <a:endParaRPr lang="nb-NO"/>
        </a:p>
      </dgm:t>
    </dgm:pt>
    <dgm:pt modelId="{60116F23-6F01-4844-993E-3399902852BD}" type="sibTrans" cxnId="{D1B5EDB1-FF50-48FB-81D7-91839F77C97B}">
      <dgm:prSet/>
      <dgm:spPr>
        <a:ln>
          <a:solidFill>
            <a:schemeClr val="bg1"/>
          </a:solidFill>
        </a:ln>
      </dgm:spPr>
      <dgm:t>
        <a:bodyPr/>
        <a:lstStyle/>
        <a:p>
          <a:endParaRPr lang="nb-NO"/>
        </a:p>
      </dgm:t>
    </dgm:pt>
    <dgm:pt modelId="{FD12D1EE-C033-4527-9040-5C4F90CFA0E0}">
      <dgm:prSet phldrT="[Text]"/>
      <dgm:spPr/>
      <dgm:t>
        <a:bodyPr/>
        <a:lstStyle/>
        <a:p>
          <a:r>
            <a:rPr lang="nb-NO" dirty="0"/>
            <a:t>Nye </a:t>
          </a:r>
          <a:r>
            <a:rPr lang="nb-NO" b="1" dirty="0"/>
            <a:t>fremmede arter</a:t>
          </a:r>
          <a:r>
            <a:rPr lang="nb-NO" dirty="0"/>
            <a:t>, minst 50% reduksjon </a:t>
          </a:r>
        </a:p>
      </dgm:t>
    </dgm:pt>
    <dgm:pt modelId="{A52B1570-C301-4CA7-8C16-3900B33486C1}" type="parTrans" cxnId="{52801DCD-C8CC-468F-9CE4-6798F129D73D}">
      <dgm:prSet/>
      <dgm:spPr/>
      <dgm:t>
        <a:bodyPr/>
        <a:lstStyle/>
        <a:p>
          <a:endParaRPr lang="nb-NO"/>
        </a:p>
      </dgm:t>
    </dgm:pt>
    <dgm:pt modelId="{2A75B3EE-011D-4377-917A-446FA1A0D535}" type="sibTrans" cxnId="{52801DCD-C8CC-468F-9CE4-6798F129D73D}">
      <dgm:prSet/>
      <dgm:spPr/>
      <dgm:t>
        <a:bodyPr/>
        <a:lstStyle/>
        <a:p>
          <a:endParaRPr lang="nb-NO"/>
        </a:p>
      </dgm:t>
    </dgm:pt>
    <dgm:pt modelId="{1FADDA40-379A-4E63-AD85-DA4DCCED8913}">
      <dgm:prSet phldrT="[Text]"/>
      <dgm:spPr/>
      <dgm:t>
        <a:bodyPr/>
        <a:lstStyle/>
        <a:p>
          <a:r>
            <a:rPr lang="nb-NO" dirty="0"/>
            <a:t>Risiko fra </a:t>
          </a:r>
          <a:r>
            <a:rPr lang="nb-NO" b="1" dirty="0"/>
            <a:t>forurensing</a:t>
          </a:r>
          <a:r>
            <a:rPr lang="nb-NO" dirty="0"/>
            <a:t>, minst 50% reduksjon </a:t>
          </a:r>
        </a:p>
      </dgm:t>
    </dgm:pt>
    <dgm:pt modelId="{C4FFED5B-793F-4ACE-A270-C0997F171BC2}" type="parTrans" cxnId="{B111DAD5-EEA9-485F-B3EE-F6F3F7C922E1}">
      <dgm:prSet/>
      <dgm:spPr/>
      <dgm:t>
        <a:bodyPr/>
        <a:lstStyle/>
        <a:p>
          <a:endParaRPr lang="nb-NO"/>
        </a:p>
      </dgm:t>
    </dgm:pt>
    <dgm:pt modelId="{C3566930-5E4F-4B9A-9AAC-4FBEBF755A48}" type="sibTrans" cxnId="{B111DAD5-EEA9-485F-B3EE-F6F3F7C922E1}">
      <dgm:prSet/>
      <dgm:spPr/>
      <dgm:t>
        <a:bodyPr/>
        <a:lstStyle/>
        <a:p>
          <a:endParaRPr lang="nb-NO"/>
        </a:p>
      </dgm:t>
    </dgm:pt>
    <dgm:pt modelId="{9B1C57CA-BC7F-4E22-A36F-D4E65447A486}">
      <dgm:prSet phldrT="[Text]"/>
      <dgm:spPr/>
      <dgm:t>
        <a:bodyPr/>
        <a:lstStyle/>
        <a:p>
          <a:r>
            <a:rPr lang="nb-NO" dirty="0"/>
            <a:t>Effekt og skade fra </a:t>
          </a:r>
          <a:r>
            <a:rPr lang="nb-NO" b="1" dirty="0"/>
            <a:t>klimaendringer</a:t>
          </a:r>
          <a:r>
            <a:rPr lang="nb-NO" dirty="0"/>
            <a:t> redusert</a:t>
          </a:r>
        </a:p>
      </dgm:t>
    </dgm:pt>
    <dgm:pt modelId="{1823DFA0-DD2B-419E-96A4-F808661C2584}" type="parTrans" cxnId="{67EA0C2F-1685-483F-B66A-36F67399C116}">
      <dgm:prSet/>
      <dgm:spPr/>
      <dgm:t>
        <a:bodyPr/>
        <a:lstStyle/>
        <a:p>
          <a:endParaRPr lang="nb-NO"/>
        </a:p>
      </dgm:t>
    </dgm:pt>
    <dgm:pt modelId="{EAE40835-1135-461A-A538-214B474E7D2E}" type="sibTrans" cxnId="{67EA0C2F-1685-483F-B66A-36F67399C116}">
      <dgm:prSet/>
      <dgm:spPr/>
      <dgm:t>
        <a:bodyPr/>
        <a:lstStyle/>
        <a:p>
          <a:endParaRPr lang="nb-NO"/>
        </a:p>
      </dgm:t>
    </dgm:pt>
    <dgm:pt modelId="{2EC589CB-CF74-4249-8515-47AD916AE246}" type="pres">
      <dgm:prSet presAssocID="{B11F5315-6313-4EEB-8C7A-F36CC602B3C7}" presName="Name0" presStyleCnt="0">
        <dgm:presLayoutVars>
          <dgm:chMax val="7"/>
          <dgm:chPref val="7"/>
          <dgm:dir/>
        </dgm:presLayoutVars>
      </dgm:prSet>
      <dgm:spPr/>
    </dgm:pt>
    <dgm:pt modelId="{4B593CA9-B667-46CE-AF04-D39C769E1D26}" type="pres">
      <dgm:prSet presAssocID="{B11F5315-6313-4EEB-8C7A-F36CC602B3C7}" presName="Name1" presStyleCnt="0"/>
      <dgm:spPr/>
    </dgm:pt>
    <dgm:pt modelId="{4E35D17C-F0E1-4C92-9656-90041769F056}" type="pres">
      <dgm:prSet presAssocID="{B11F5315-6313-4EEB-8C7A-F36CC602B3C7}" presName="cycle" presStyleCnt="0"/>
      <dgm:spPr/>
    </dgm:pt>
    <dgm:pt modelId="{2C7E5FFD-43D8-4F2B-B07A-7707CA406946}" type="pres">
      <dgm:prSet presAssocID="{B11F5315-6313-4EEB-8C7A-F36CC602B3C7}" presName="srcNode" presStyleLbl="node1" presStyleIdx="0" presStyleCnt="4"/>
      <dgm:spPr/>
    </dgm:pt>
    <dgm:pt modelId="{CC10BD62-837A-41CC-8120-3655CDE2BEF1}" type="pres">
      <dgm:prSet presAssocID="{B11F5315-6313-4EEB-8C7A-F36CC602B3C7}" presName="conn" presStyleLbl="parChTrans1D2" presStyleIdx="0" presStyleCnt="1" custFlipHor="1" custScaleX="130334" custScaleY="80203" custLinFactX="17204" custLinFactNeighborX="100000" custLinFactNeighborY="426"/>
      <dgm:spPr/>
    </dgm:pt>
    <dgm:pt modelId="{968C18A7-0376-4584-A759-81D74599AB69}" type="pres">
      <dgm:prSet presAssocID="{B11F5315-6313-4EEB-8C7A-F36CC602B3C7}" presName="extraNode" presStyleLbl="node1" presStyleIdx="0" presStyleCnt="4"/>
      <dgm:spPr/>
    </dgm:pt>
    <dgm:pt modelId="{74D743F7-B440-4FDD-9102-7935B0DEEE14}" type="pres">
      <dgm:prSet presAssocID="{B11F5315-6313-4EEB-8C7A-F36CC602B3C7}" presName="dstNode" presStyleLbl="node1" presStyleIdx="0" presStyleCnt="4"/>
      <dgm:spPr/>
    </dgm:pt>
    <dgm:pt modelId="{7934BD56-3623-4689-8530-AC07DB101201}" type="pres">
      <dgm:prSet presAssocID="{631BBB8F-E358-41D2-A58C-B6243EA72D67}" presName="text_1" presStyleLbl="node1" presStyleIdx="0" presStyleCnt="4" custScaleY="125164" custLinFactNeighborX="-7395" custLinFactNeighborY="-14047">
        <dgm:presLayoutVars>
          <dgm:bulletEnabled val="1"/>
        </dgm:presLayoutVars>
      </dgm:prSet>
      <dgm:spPr/>
    </dgm:pt>
    <dgm:pt modelId="{43FA0C4D-BFA5-4D18-9F8F-1446A27AB8F3}" type="pres">
      <dgm:prSet presAssocID="{631BBB8F-E358-41D2-A58C-B6243EA72D67}" presName="accent_1" presStyleCnt="0"/>
      <dgm:spPr/>
    </dgm:pt>
    <dgm:pt modelId="{B0B94E40-2EAD-48AB-8B2E-FA4891382755}" type="pres">
      <dgm:prSet presAssocID="{631BBB8F-E358-41D2-A58C-B6243EA72D67}" presName="accentRepeatNode" presStyleLbl="solidFgAcc1" presStyleIdx="0" presStyleCnt="4" custLinFactX="589957" custLinFactNeighborX="600000" custLinFactNeighborY="-9808"/>
      <dgm:spPr/>
    </dgm:pt>
    <dgm:pt modelId="{AE85F492-752C-4D12-8740-A22524363AB8}" type="pres">
      <dgm:prSet presAssocID="{FD12D1EE-C033-4527-9040-5C4F90CFA0E0}" presName="text_2" presStyleLbl="node1" presStyleIdx="1" presStyleCnt="4" custScaleY="125164" custLinFactNeighborX="-8725" custLinFactNeighborY="-4217">
        <dgm:presLayoutVars>
          <dgm:bulletEnabled val="1"/>
        </dgm:presLayoutVars>
      </dgm:prSet>
      <dgm:spPr/>
    </dgm:pt>
    <dgm:pt modelId="{67B02F25-31F8-4C3F-A470-69931B344CE2}" type="pres">
      <dgm:prSet presAssocID="{FD12D1EE-C033-4527-9040-5C4F90CFA0E0}" presName="accent_2" presStyleCnt="0"/>
      <dgm:spPr/>
    </dgm:pt>
    <dgm:pt modelId="{CB28DB45-6EF9-4676-8E3A-092A2D310039}" type="pres">
      <dgm:prSet presAssocID="{FD12D1EE-C033-4527-9040-5C4F90CFA0E0}" presName="accentRepeatNode" presStyleLbl="solidFgAcc1" presStyleIdx="1" presStyleCnt="4" custLinFactX="510567" custLinFactNeighborX="600000" custLinFactNeighborY="-6101"/>
      <dgm:spPr>
        <a:solidFill>
          <a:schemeClr val="accent1">
            <a:lumMod val="40000"/>
            <a:lumOff val="60000"/>
          </a:schemeClr>
        </a:solidFill>
      </dgm:spPr>
    </dgm:pt>
    <dgm:pt modelId="{4177BDE5-7B25-443B-9591-8E30AD0A8886}" type="pres">
      <dgm:prSet presAssocID="{1FADDA40-379A-4E63-AD85-DA4DCCED8913}" presName="text_3" presStyleLbl="node1" presStyleIdx="2" presStyleCnt="4" custScaleY="125164" custLinFactNeighborX="-12426" custLinFactNeighborY="2139">
        <dgm:presLayoutVars>
          <dgm:bulletEnabled val="1"/>
        </dgm:presLayoutVars>
      </dgm:prSet>
      <dgm:spPr/>
    </dgm:pt>
    <dgm:pt modelId="{DA3E94F2-42C5-4102-B78B-7788E34D55AF}" type="pres">
      <dgm:prSet presAssocID="{1FADDA40-379A-4E63-AD85-DA4DCCED8913}" presName="accent_3" presStyleCnt="0"/>
      <dgm:spPr/>
    </dgm:pt>
    <dgm:pt modelId="{246ACC83-20EC-482B-BB29-4F1AD400E5C9}" type="pres">
      <dgm:prSet presAssocID="{1FADDA40-379A-4E63-AD85-DA4DCCED8913}" presName="accentRepeatNode" presStyleLbl="solidFgAcc1" presStyleIdx="2" presStyleCnt="4" custLinFactX="510567" custLinFactNeighborX="600000" custLinFactNeighborY="1712"/>
      <dgm:spPr>
        <a:solidFill>
          <a:schemeClr val="accent1">
            <a:lumMod val="40000"/>
            <a:lumOff val="60000"/>
          </a:schemeClr>
        </a:solidFill>
      </dgm:spPr>
    </dgm:pt>
    <dgm:pt modelId="{7C5B2715-2673-403E-83E9-951C3DB28AE8}" type="pres">
      <dgm:prSet presAssocID="{9B1C57CA-BC7F-4E22-A36F-D4E65447A486}" presName="text_4" presStyleLbl="node1" presStyleIdx="3" presStyleCnt="4" custScaleY="125164" custLinFactNeighborX="-4832" custLinFactNeighborY="4063">
        <dgm:presLayoutVars>
          <dgm:bulletEnabled val="1"/>
        </dgm:presLayoutVars>
      </dgm:prSet>
      <dgm:spPr/>
    </dgm:pt>
    <dgm:pt modelId="{9741014E-E004-481B-A85F-855D41EEE191}" type="pres">
      <dgm:prSet presAssocID="{9B1C57CA-BC7F-4E22-A36F-D4E65447A486}" presName="accent_4" presStyleCnt="0"/>
      <dgm:spPr/>
    </dgm:pt>
    <dgm:pt modelId="{2A12320A-9979-4799-9D76-B0231148D977}" type="pres">
      <dgm:prSet presAssocID="{9B1C57CA-BC7F-4E22-A36F-D4E65447A486}" presName="accentRepeatNode" presStyleLbl="solidFgAcc1" presStyleIdx="3" presStyleCnt="4" custLinFactX="589957" custLinFactNeighborX="600000" custLinFactNeighborY="2314"/>
      <dgm:spPr/>
    </dgm:pt>
  </dgm:ptLst>
  <dgm:cxnLst>
    <dgm:cxn modelId="{E6157B2D-C59F-4C96-BFAD-E463F472B8F3}" type="presOf" srcId="{FD12D1EE-C033-4527-9040-5C4F90CFA0E0}" destId="{AE85F492-752C-4D12-8740-A22524363AB8}" srcOrd="0" destOrd="0" presId="urn:microsoft.com/office/officeart/2008/layout/VerticalCurvedList"/>
    <dgm:cxn modelId="{67EA0C2F-1685-483F-B66A-36F67399C116}" srcId="{B11F5315-6313-4EEB-8C7A-F36CC602B3C7}" destId="{9B1C57CA-BC7F-4E22-A36F-D4E65447A486}" srcOrd="3" destOrd="0" parTransId="{1823DFA0-DD2B-419E-96A4-F808661C2584}" sibTransId="{EAE40835-1135-461A-A538-214B474E7D2E}"/>
    <dgm:cxn modelId="{3586025B-00F5-4871-BB06-7AFDDE8E1737}" type="presOf" srcId="{631BBB8F-E358-41D2-A58C-B6243EA72D67}" destId="{7934BD56-3623-4689-8530-AC07DB101201}" srcOrd="0" destOrd="0" presId="urn:microsoft.com/office/officeart/2008/layout/VerticalCurvedList"/>
    <dgm:cxn modelId="{4E0E149F-927F-4669-AF8B-8A5E1FFE4A8F}" type="presOf" srcId="{1FADDA40-379A-4E63-AD85-DA4DCCED8913}" destId="{4177BDE5-7B25-443B-9591-8E30AD0A8886}" srcOrd="0" destOrd="0" presId="urn:microsoft.com/office/officeart/2008/layout/VerticalCurvedList"/>
    <dgm:cxn modelId="{00CCFAA0-39BD-4788-9C9D-0B46BFC3F385}" type="presOf" srcId="{60116F23-6F01-4844-993E-3399902852BD}" destId="{CC10BD62-837A-41CC-8120-3655CDE2BEF1}" srcOrd="0" destOrd="0" presId="urn:microsoft.com/office/officeart/2008/layout/VerticalCurvedList"/>
    <dgm:cxn modelId="{D1B5EDB1-FF50-48FB-81D7-91839F77C97B}" srcId="{B11F5315-6313-4EEB-8C7A-F36CC602B3C7}" destId="{631BBB8F-E358-41D2-A58C-B6243EA72D67}" srcOrd="0" destOrd="0" parTransId="{56A6C04E-6269-4D42-AE0E-B936BD76860A}" sibTransId="{60116F23-6F01-4844-993E-3399902852BD}"/>
    <dgm:cxn modelId="{65889EB4-C3AD-4059-818C-D24025F4E746}" type="presOf" srcId="{9B1C57CA-BC7F-4E22-A36F-D4E65447A486}" destId="{7C5B2715-2673-403E-83E9-951C3DB28AE8}" srcOrd="0" destOrd="0" presId="urn:microsoft.com/office/officeart/2008/layout/VerticalCurvedList"/>
    <dgm:cxn modelId="{52801DCD-C8CC-468F-9CE4-6798F129D73D}" srcId="{B11F5315-6313-4EEB-8C7A-F36CC602B3C7}" destId="{FD12D1EE-C033-4527-9040-5C4F90CFA0E0}" srcOrd="1" destOrd="0" parTransId="{A52B1570-C301-4CA7-8C16-3900B33486C1}" sibTransId="{2A75B3EE-011D-4377-917A-446FA1A0D535}"/>
    <dgm:cxn modelId="{B111DAD5-EEA9-485F-B3EE-F6F3F7C922E1}" srcId="{B11F5315-6313-4EEB-8C7A-F36CC602B3C7}" destId="{1FADDA40-379A-4E63-AD85-DA4DCCED8913}" srcOrd="2" destOrd="0" parTransId="{C4FFED5B-793F-4ACE-A270-C0997F171BC2}" sibTransId="{C3566930-5E4F-4B9A-9AAC-4FBEBF755A48}"/>
    <dgm:cxn modelId="{CDCF0CF5-73F0-46E6-BA90-B89DE7B9F4DE}" type="presOf" srcId="{B11F5315-6313-4EEB-8C7A-F36CC602B3C7}" destId="{2EC589CB-CF74-4249-8515-47AD916AE246}" srcOrd="0" destOrd="0" presId="urn:microsoft.com/office/officeart/2008/layout/VerticalCurvedList"/>
    <dgm:cxn modelId="{73B229CD-43B2-44BD-8A91-6C633B4AA648}" type="presParOf" srcId="{2EC589CB-CF74-4249-8515-47AD916AE246}" destId="{4B593CA9-B667-46CE-AF04-D39C769E1D26}" srcOrd="0" destOrd="0" presId="urn:microsoft.com/office/officeart/2008/layout/VerticalCurvedList"/>
    <dgm:cxn modelId="{F171B138-628A-4CC2-AA72-22CD6C9115B7}" type="presParOf" srcId="{4B593CA9-B667-46CE-AF04-D39C769E1D26}" destId="{4E35D17C-F0E1-4C92-9656-90041769F056}" srcOrd="0" destOrd="0" presId="urn:microsoft.com/office/officeart/2008/layout/VerticalCurvedList"/>
    <dgm:cxn modelId="{652176DE-E63A-4FBF-845A-107C45E442C2}" type="presParOf" srcId="{4E35D17C-F0E1-4C92-9656-90041769F056}" destId="{2C7E5FFD-43D8-4F2B-B07A-7707CA406946}" srcOrd="0" destOrd="0" presId="urn:microsoft.com/office/officeart/2008/layout/VerticalCurvedList"/>
    <dgm:cxn modelId="{DB2D555C-6097-4A1D-AB29-F237BBB5A489}" type="presParOf" srcId="{4E35D17C-F0E1-4C92-9656-90041769F056}" destId="{CC10BD62-837A-41CC-8120-3655CDE2BEF1}" srcOrd="1" destOrd="0" presId="urn:microsoft.com/office/officeart/2008/layout/VerticalCurvedList"/>
    <dgm:cxn modelId="{DCD67F31-BB45-41B6-BCC7-D9CECC12B5A1}" type="presParOf" srcId="{4E35D17C-F0E1-4C92-9656-90041769F056}" destId="{968C18A7-0376-4584-A759-81D74599AB69}" srcOrd="2" destOrd="0" presId="urn:microsoft.com/office/officeart/2008/layout/VerticalCurvedList"/>
    <dgm:cxn modelId="{C3AB6BB8-295D-4AEC-82CD-F322F38FDEFA}" type="presParOf" srcId="{4E35D17C-F0E1-4C92-9656-90041769F056}" destId="{74D743F7-B440-4FDD-9102-7935B0DEEE14}" srcOrd="3" destOrd="0" presId="urn:microsoft.com/office/officeart/2008/layout/VerticalCurvedList"/>
    <dgm:cxn modelId="{197D0003-8C75-4996-9ABF-1BE62BFB2DD6}" type="presParOf" srcId="{4B593CA9-B667-46CE-AF04-D39C769E1D26}" destId="{7934BD56-3623-4689-8530-AC07DB101201}" srcOrd="1" destOrd="0" presId="urn:microsoft.com/office/officeart/2008/layout/VerticalCurvedList"/>
    <dgm:cxn modelId="{26703399-2F59-4562-B432-83E508F009DA}" type="presParOf" srcId="{4B593CA9-B667-46CE-AF04-D39C769E1D26}" destId="{43FA0C4D-BFA5-4D18-9F8F-1446A27AB8F3}" srcOrd="2" destOrd="0" presId="urn:microsoft.com/office/officeart/2008/layout/VerticalCurvedList"/>
    <dgm:cxn modelId="{886DEC49-880C-45CC-9BC6-049340C1A91F}" type="presParOf" srcId="{43FA0C4D-BFA5-4D18-9F8F-1446A27AB8F3}" destId="{B0B94E40-2EAD-48AB-8B2E-FA4891382755}" srcOrd="0" destOrd="0" presId="urn:microsoft.com/office/officeart/2008/layout/VerticalCurvedList"/>
    <dgm:cxn modelId="{49898EA7-3E73-494D-986C-4C3E5E2DEA37}" type="presParOf" srcId="{4B593CA9-B667-46CE-AF04-D39C769E1D26}" destId="{AE85F492-752C-4D12-8740-A22524363AB8}" srcOrd="3" destOrd="0" presId="urn:microsoft.com/office/officeart/2008/layout/VerticalCurvedList"/>
    <dgm:cxn modelId="{1EE2AAFE-D1D5-4B9D-9F9D-0E64E2E6496B}" type="presParOf" srcId="{4B593CA9-B667-46CE-AF04-D39C769E1D26}" destId="{67B02F25-31F8-4C3F-A470-69931B344CE2}" srcOrd="4" destOrd="0" presId="urn:microsoft.com/office/officeart/2008/layout/VerticalCurvedList"/>
    <dgm:cxn modelId="{07257ED8-2B87-4F6C-9CD4-2DECA09D0176}" type="presParOf" srcId="{67B02F25-31F8-4C3F-A470-69931B344CE2}" destId="{CB28DB45-6EF9-4676-8E3A-092A2D310039}" srcOrd="0" destOrd="0" presId="urn:microsoft.com/office/officeart/2008/layout/VerticalCurvedList"/>
    <dgm:cxn modelId="{8388C368-F0EB-4266-BBE5-F6AEA69E0530}" type="presParOf" srcId="{4B593CA9-B667-46CE-AF04-D39C769E1D26}" destId="{4177BDE5-7B25-443B-9591-8E30AD0A8886}" srcOrd="5" destOrd="0" presId="urn:microsoft.com/office/officeart/2008/layout/VerticalCurvedList"/>
    <dgm:cxn modelId="{5DA99A83-8DC7-4257-886F-E5D2354A64C1}" type="presParOf" srcId="{4B593CA9-B667-46CE-AF04-D39C769E1D26}" destId="{DA3E94F2-42C5-4102-B78B-7788E34D55AF}" srcOrd="6" destOrd="0" presId="urn:microsoft.com/office/officeart/2008/layout/VerticalCurvedList"/>
    <dgm:cxn modelId="{A4A8B76E-5D8D-4D03-B8DA-1C83FEAB27FB}" type="presParOf" srcId="{DA3E94F2-42C5-4102-B78B-7788E34D55AF}" destId="{246ACC83-20EC-482B-BB29-4F1AD400E5C9}" srcOrd="0" destOrd="0" presId="urn:microsoft.com/office/officeart/2008/layout/VerticalCurvedList"/>
    <dgm:cxn modelId="{1800BA47-E047-4C56-8ABB-9CD3F3DC3DAC}" type="presParOf" srcId="{4B593CA9-B667-46CE-AF04-D39C769E1D26}" destId="{7C5B2715-2673-403E-83E9-951C3DB28AE8}" srcOrd="7" destOrd="0" presId="urn:microsoft.com/office/officeart/2008/layout/VerticalCurvedList"/>
    <dgm:cxn modelId="{1EF9A2B8-70CC-46AB-AE8E-2A3AA63E650C}" type="presParOf" srcId="{4B593CA9-B667-46CE-AF04-D39C769E1D26}" destId="{9741014E-E004-481B-A85F-855D41EEE191}" srcOrd="8" destOrd="0" presId="urn:microsoft.com/office/officeart/2008/layout/VerticalCurvedList"/>
    <dgm:cxn modelId="{F9CA1404-7DDA-4E7B-87BC-3864F82C691C}" type="presParOf" srcId="{9741014E-E004-481B-A85F-855D41EEE191}" destId="{2A12320A-9979-4799-9D76-B0231148D977}"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1F5315-6313-4EEB-8C7A-F36CC602B3C7}"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nb-NO"/>
        </a:p>
      </dgm:t>
    </dgm:pt>
    <dgm:pt modelId="{631BBB8F-E358-41D2-A58C-B6243EA72D67}">
      <dgm:prSet phldrT="[Text]"/>
      <dgm:spPr/>
      <dgm:t>
        <a:bodyPr/>
        <a:lstStyle/>
        <a:p>
          <a:r>
            <a:rPr lang="nb-NO" dirty="0"/>
            <a:t>Bærekraftig </a:t>
          </a:r>
          <a:r>
            <a:rPr lang="nb-NO" b="1" dirty="0"/>
            <a:t>forvaltning</a:t>
          </a:r>
          <a:r>
            <a:rPr lang="nb-NO" dirty="0"/>
            <a:t> av ville arter, goder</a:t>
          </a:r>
        </a:p>
      </dgm:t>
    </dgm:pt>
    <dgm:pt modelId="{56A6C04E-6269-4D42-AE0E-B936BD76860A}" type="parTrans" cxnId="{D1B5EDB1-FF50-48FB-81D7-91839F77C97B}">
      <dgm:prSet/>
      <dgm:spPr/>
      <dgm:t>
        <a:bodyPr/>
        <a:lstStyle/>
        <a:p>
          <a:endParaRPr lang="nb-NO"/>
        </a:p>
      </dgm:t>
    </dgm:pt>
    <dgm:pt modelId="{60116F23-6F01-4844-993E-3399902852BD}" type="sibTrans" cxnId="{D1B5EDB1-FF50-48FB-81D7-91839F77C97B}">
      <dgm:prSet/>
      <dgm:spPr/>
      <dgm:t>
        <a:bodyPr/>
        <a:lstStyle/>
        <a:p>
          <a:endParaRPr lang="nb-NO"/>
        </a:p>
      </dgm:t>
    </dgm:pt>
    <dgm:pt modelId="{FD12D1EE-C033-4527-9040-5C4F90CFA0E0}">
      <dgm:prSet phldrT="[Text]"/>
      <dgm:spPr/>
      <dgm:t>
        <a:bodyPr/>
        <a:lstStyle/>
        <a:p>
          <a:r>
            <a:rPr lang="nb-NO" dirty="0"/>
            <a:t>Bærekraftig </a:t>
          </a:r>
          <a:r>
            <a:rPr lang="nb-NO" b="1" dirty="0"/>
            <a:t>land-, skog-, havbruk </a:t>
          </a:r>
          <a:r>
            <a:rPr lang="nb-NO" dirty="0"/>
            <a:t>og </a:t>
          </a:r>
          <a:r>
            <a:rPr lang="nb-NO" b="1" dirty="0"/>
            <a:t>fiskeri</a:t>
          </a:r>
        </a:p>
      </dgm:t>
    </dgm:pt>
    <dgm:pt modelId="{A52B1570-C301-4CA7-8C16-3900B33486C1}" type="parTrans" cxnId="{52801DCD-C8CC-468F-9CE4-6798F129D73D}">
      <dgm:prSet/>
      <dgm:spPr/>
      <dgm:t>
        <a:bodyPr/>
        <a:lstStyle/>
        <a:p>
          <a:endParaRPr lang="nb-NO"/>
        </a:p>
      </dgm:t>
    </dgm:pt>
    <dgm:pt modelId="{2A75B3EE-011D-4377-917A-446FA1A0D535}" type="sibTrans" cxnId="{52801DCD-C8CC-468F-9CE4-6798F129D73D}">
      <dgm:prSet/>
      <dgm:spPr/>
      <dgm:t>
        <a:bodyPr/>
        <a:lstStyle/>
        <a:p>
          <a:endParaRPr lang="nb-NO"/>
        </a:p>
      </dgm:t>
    </dgm:pt>
    <dgm:pt modelId="{1FADDA40-379A-4E63-AD85-DA4DCCED8913}">
      <dgm:prSet phldrT="[Text]"/>
      <dgm:spPr/>
      <dgm:t>
        <a:bodyPr/>
        <a:lstStyle/>
        <a:p>
          <a:r>
            <a:rPr lang="nb-NO" dirty="0"/>
            <a:t>Restaurere, bevare og øke </a:t>
          </a:r>
          <a:r>
            <a:rPr lang="nb-NO" b="1" dirty="0"/>
            <a:t>naturgoder</a:t>
          </a:r>
        </a:p>
      </dgm:t>
    </dgm:pt>
    <dgm:pt modelId="{C4FFED5B-793F-4ACE-A270-C0997F171BC2}" type="parTrans" cxnId="{B111DAD5-EEA9-485F-B3EE-F6F3F7C922E1}">
      <dgm:prSet/>
      <dgm:spPr/>
      <dgm:t>
        <a:bodyPr/>
        <a:lstStyle/>
        <a:p>
          <a:endParaRPr lang="nb-NO"/>
        </a:p>
      </dgm:t>
    </dgm:pt>
    <dgm:pt modelId="{C3566930-5E4F-4B9A-9AAC-4FBEBF755A48}" type="sibTrans" cxnId="{B111DAD5-EEA9-485F-B3EE-F6F3F7C922E1}">
      <dgm:prSet/>
      <dgm:spPr/>
      <dgm:t>
        <a:bodyPr/>
        <a:lstStyle/>
        <a:p>
          <a:endParaRPr lang="nb-NO"/>
        </a:p>
      </dgm:t>
    </dgm:pt>
    <dgm:pt modelId="{9B1C57CA-BC7F-4E22-A36F-D4E65447A486}">
      <dgm:prSet phldrT="[Text]"/>
      <dgm:spPr/>
      <dgm:t>
        <a:bodyPr/>
        <a:lstStyle/>
        <a:p>
          <a:r>
            <a:rPr lang="nb-NO" dirty="0"/>
            <a:t>Mer areal / adgang til natur i </a:t>
          </a:r>
          <a:r>
            <a:rPr lang="nb-NO" b="1" dirty="0"/>
            <a:t>byer</a:t>
          </a:r>
          <a:r>
            <a:rPr lang="nb-NO" dirty="0"/>
            <a:t> og tettsteder </a:t>
          </a:r>
        </a:p>
      </dgm:t>
    </dgm:pt>
    <dgm:pt modelId="{1823DFA0-DD2B-419E-96A4-F808661C2584}" type="parTrans" cxnId="{67EA0C2F-1685-483F-B66A-36F67399C116}">
      <dgm:prSet/>
      <dgm:spPr/>
      <dgm:t>
        <a:bodyPr/>
        <a:lstStyle/>
        <a:p>
          <a:endParaRPr lang="nb-NO"/>
        </a:p>
      </dgm:t>
    </dgm:pt>
    <dgm:pt modelId="{EAE40835-1135-461A-A538-214B474E7D2E}" type="sibTrans" cxnId="{67EA0C2F-1685-483F-B66A-36F67399C116}">
      <dgm:prSet/>
      <dgm:spPr/>
      <dgm:t>
        <a:bodyPr/>
        <a:lstStyle/>
        <a:p>
          <a:endParaRPr lang="nb-NO"/>
        </a:p>
      </dgm:t>
    </dgm:pt>
    <dgm:pt modelId="{D1D85881-3E4F-40B9-9FBC-326681333B96}">
      <dgm:prSet phldrT="[Text]"/>
      <dgm:spPr/>
      <dgm:t>
        <a:bodyPr/>
        <a:lstStyle/>
        <a:p>
          <a:r>
            <a:rPr lang="nb-NO" dirty="0"/>
            <a:t>Rettferdig fordeling av goder fra </a:t>
          </a:r>
          <a:r>
            <a:rPr lang="nb-NO" b="1" dirty="0"/>
            <a:t>genressurser</a:t>
          </a:r>
          <a:r>
            <a:rPr lang="nb-NO" dirty="0"/>
            <a:t> </a:t>
          </a:r>
        </a:p>
      </dgm:t>
    </dgm:pt>
    <dgm:pt modelId="{7D146D7A-4E3D-4ED8-9365-6BB670252AE6}" type="parTrans" cxnId="{2E4CE17D-9976-457B-9142-5B47873DA730}">
      <dgm:prSet/>
      <dgm:spPr/>
      <dgm:t>
        <a:bodyPr/>
        <a:lstStyle/>
        <a:p>
          <a:endParaRPr lang="nb-NO"/>
        </a:p>
      </dgm:t>
    </dgm:pt>
    <dgm:pt modelId="{8E0BA991-11FA-4962-9691-3F76E3975467}" type="sibTrans" cxnId="{2E4CE17D-9976-457B-9142-5B47873DA730}">
      <dgm:prSet/>
      <dgm:spPr/>
      <dgm:t>
        <a:bodyPr/>
        <a:lstStyle/>
        <a:p>
          <a:endParaRPr lang="nb-NO"/>
        </a:p>
      </dgm:t>
    </dgm:pt>
    <dgm:pt modelId="{2EC589CB-CF74-4249-8515-47AD916AE246}" type="pres">
      <dgm:prSet presAssocID="{B11F5315-6313-4EEB-8C7A-F36CC602B3C7}" presName="Name0" presStyleCnt="0">
        <dgm:presLayoutVars>
          <dgm:chMax val="7"/>
          <dgm:chPref val="7"/>
          <dgm:dir/>
        </dgm:presLayoutVars>
      </dgm:prSet>
      <dgm:spPr/>
    </dgm:pt>
    <dgm:pt modelId="{4B593CA9-B667-46CE-AF04-D39C769E1D26}" type="pres">
      <dgm:prSet presAssocID="{B11F5315-6313-4EEB-8C7A-F36CC602B3C7}" presName="Name1" presStyleCnt="0"/>
      <dgm:spPr/>
    </dgm:pt>
    <dgm:pt modelId="{4E35D17C-F0E1-4C92-9656-90041769F056}" type="pres">
      <dgm:prSet presAssocID="{B11F5315-6313-4EEB-8C7A-F36CC602B3C7}" presName="cycle" presStyleCnt="0"/>
      <dgm:spPr/>
    </dgm:pt>
    <dgm:pt modelId="{2C7E5FFD-43D8-4F2B-B07A-7707CA406946}" type="pres">
      <dgm:prSet presAssocID="{B11F5315-6313-4EEB-8C7A-F36CC602B3C7}" presName="srcNode" presStyleLbl="node1" presStyleIdx="0" presStyleCnt="5"/>
      <dgm:spPr/>
    </dgm:pt>
    <dgm:pt modelId="{CC10BD62-837A-41CC-8120-3655CDE2BEF1}" type="pres">
      <dgm:prSet presAssocID="{B11F5315-6313-4EEB-8C7A-F36CC602B3C7}" presName="conn" presStyleLbl="parChTrans1D2" presStyleIdx="0" presStyleCnt="1"/>
      <dgm:spPr/>
    </dgm:pt>
    <dgm:pt modelId="{968C18A7-0376-4584-A759-81D74599AB69}" type="pres">
      <dgm:prSet presAssocID="{B11F5315-6313-4EEB-8C7A-F36CC602B3C7}" presName="extraNode" presStyleLbl="node1" presStyleIdx="0" presStyleCnt="5"/>
      <dgm:spPr/>
    </dgm:pt>
    <dgm:pt modelId="{74D743F7-B440-4FDD-9102-7935B0DEEE14}" type="pres">
      <dgm:prSet presAssocID="{B11F5315-6313-4EEB-8C7A-F36CC602B3C7}" presName="dstNode" presStyleLbl="node1" presStyleIdx="0" presStyleCnt="5"/>
      <dgm:spPr/>
    </dgm:pt>
    <dgm:pt modelId="{7934BD56-3623-4689-8530-AC07DB101201}" type="pres">
      <dgm:prSet presAssocID="{631BBB8F-E358-41D2-A58C-B6243EA72D67}" presName="text_1" presStyleLbl="node1" presStyleIdx="0" presStyleCnt="5" custScaleY="122531">
        <dgm:presLayoutVars>
          <dgm:bulletEnabled val="1"/>
        </dgm:presLayoutVars>
      </dgm:prSet>
      <dgm:spPr/>
    </dgm:pt>
    <dgm:pt modelId="{43FA0C4D-BFA5-4D18-9F8F-1446A27AB8F3}" type="pres">
      <dgm:prSet presAssocID="{631BBB8F-E358-41D2-A58C-B6243EA72D67}" presName="accent_1" presStyleCnt="0"/>
      <dgm:spPr/>
    </dgm:pt>
    <dgm:pt modelId="{B0B94E40-2EAD-48AB-8B2E-FA4891382755}" type="pres">
      <dgm:prSet presAssocID="{631BBB8F-E358-41D2-A58C-B6243EA72D67}" presName="accentRepeatNode" presStyleLbl="solidFgAcc1" presStyleIdx="0" presStyleCnt="5"/>
      <dgm:spPr/>
    </dgm:pt>
    <dgm:pt modelId="{AE85F492-752C-4D12-8740-A22524363AB8}" type="pres">
      <dgm:prSet presAssocID="{FD12D1EE-C033-4527-9040-5C4F90CFA0E0}" presName="text_2" presStyleLbl="node1" presStyleIdx="1" presStyleCnt="5" custScaleY="122531">
        <dgm:presLayoutVars>
          <dgm:bulletEnabled val="1"/>
        </dgm:presLayoutVars>
      </dgm:prSet>
      <dgm:spPr/>
    </dgm:pt>
    <dgm:pt modelId="{67B02F25-31F8-4C3F-A470-69931B344CE2}" type="pres">
      <dgm:prSet presAssocID="{FD12D1EE-C033-4527-9040-5C4F90CFA0E0}" presName="accent_2" presStyleCnt="0"/>
      <dgm:spPr/>
    </dgm:pt>
    <dgm:pt modelId="{CB28DB45-6EF9-4676-8E3A-092A2D310039}" type="pres">
      <dgm:prSet presAssocID="{FD12D1EE-C033-4527-9040-5C4F90CFA0E0}" presName="accentRepeatNode" presStyleLbl="solidFgAcc1" presStyleIdx="1" presStyleCnt="5"/>
      <dgm:spPr/>
    </dgm:pt>
    <dgm:pt modelId="{4177BDE5-7B25-443B-9591-8E30AD0A8886}" type="pres">
      <dgm:prSet presAssocID="{1FADDA40-379A-4E63-AD85-DA4DCCED8913}" presName="text_3" presStyleLbl="node1" presStyleIdx="2" presStyleCnt="5" custScaleY="122531">
        <dgm:presLayoutVars>
          <dgm:bulletEnabled val="1"/>
        </dgm:presLayoutVars>
      </dgm:prSet>
      <dgm:spPr/>
    </dgm:pt>
    <dgm:pt modelId="{DA3E94F2-42C5-4102-B78B-7788E34D55AF}" type="pres">
      <dgm:prSet presAssocID="{1FADDA40-379A-4E63-AD85-DA4DCCED8913}" presName="accent_3" presStyleCnt="0"/>
      <dgm:spPr/>
    </dgm:pt>
    <dgm:pt modelId="{246ACC83-20EC-482B-BB29-4F1AD400E5C9}" type="pres">
      <dgm:prSet presAssocID="{1FADDA40-379A-4E63-AD85-DA4DCCED8913}" presName="accentRepeatNode" presStyleLbl="solidFgAcc1" presStyleIdx="2" presStyleCnt="5"/>
      <dgm:spPr/>
    </dgm:pt>
    <dgm:pt modelId="{7C5B2715-2673-403E-83E9-951C3DB28AE8}" type="pres">
      <dgm:prSet presAssocID="{9B1C57CA-BC7F-4E22-A36F-D4E65447A486}" presName="text_4" presStyleLbl="node1" presStyleIdx="3" presStyleCnt="5" custScaleY="122531">
        <dgm:presLayoutVars>
          <dgm:bulletEnabled val="1"/>
        </dgm:presLayoutVars>
      </dgm:prSet>
      <dgm:spPr/>
    </dgm:pt>
    <dgm:pt modelId="{9741014E-E004-481B-A85F-855D41EEE191}" type="pres">
      <dgm:prSet presAssocID="{9B1C57CA-BC7F-4E22-A36F-D4E65447A486}" presName="accent_4" presStyleCnt="0"/>
      <dgm:spPr/>
    </dgm:pt>
    <dgm:pt modelId="{2A12320A-9979-4799-9D76-B0231148D977}" type="pres">
      <dgm:prSet presAssocID="{9B1C57CA-BC7F-4E22-A36F-D4E65447A486}" presName="accentRepeatNode" presStyleLbl="solidFgAcc1" presStyleIdx="3" presStyleCnt="5"/>
      <dgm:spPr/>
    </dgm:pt>
    <dgm:pt modelId="{EC2FC5DE-008D-43A3-A348-E14807F1E1BA}" type="pres">
      <dgm:prSet presAssocID="{D1D85881-3E4F-40B9-9FBC-326681333B96}" presName="text_5" presStyleLbl="node1" presStyleIdx="4" presStyleCnt="5" custScaleY="122531">
        <dgm:presLayoutVars>
          <dgm:bulletEnabled val="1"/>
        </dgm:presLayoutVars>
      </dgm:prSet>
      <dgm:spPr/>
    </dgm:pt>
    <dgm:pt modelId="{986EB94F-1589-4B30-A4E1-C6BEB60979F9}" type="pres">
      <dgm:prSet presAssocID="{D1D85881-3E4F-40B9-9FBC-326681333B96}" presName="accent_5" presStyleCnt="0"/>
      <dgm:spPr/>
    </dgm:pt>
    <dgm:pt modelId="{3CDB26C8-EA83-4066-8FA9-95ACB80CB3A5}" type="pres">
      <dgm:prSet presAssocID="{D1D85881-3E4F-40B9-9FBC-326681333B96}" presName="accentRepeatNode" presStyleLbl="solidFgAcc1" presStyleIdx="4" presStyleCnt="5"/>
      <dgm:spPr>
        <a:solidFill>
          <a:schemeClr val="accent4">
            <a:lumMod val="40000"/>
            <a:lumOff val="60000"/>
          </a:schemeClr>
        </a:solidFill>
      </dgm:spPr>
    </dgm:pt>
  </dgm:ptLst>
  <dgm:cxnLst>
    <dgm:cxn modelId="{E6157B2D-C59F-4C96-BFAD-E463F472B8F3}" type="presOf" srcId="{FD12D1EE-C033-4527-9040-5C4F90CFA0E0}" destId="{AE85F492-752C-4D12-8740-A22524363AB8}" srcOrd="0" destOrd="0" presId="urn:microsoft.com/office/officeart/2008/layout/VerticalCurvedList"/>
    <dgm:cxn modelId="{67EA0C2F-1685-483F-B66A-36F67399C116}" srcId="{B11F5315-6313-4EEB-8C7A-F36CC602B3C7}" destId="{9B1C57CA-BC7F-4E22-A36F-D4E65447A486}" srcOrd="3" destOrd="0" parTransId="{1823DFA0-DD2B-419E-96A4-F808661C2584}" sibTransId="{EAE40835-1135-461A-A538-214B474E7D2E}"/>
    <dgm:cxn modelId="{3586025B-00F5-4871-BB06-7AFDDE8E1737}" type="presOf" srcId="{631BBB8F-E358-41D2-A58C-B6243EA72D67}" destId="{7934BD56-3623-4689-8530-AC07DB101201}" srcOrd="0" destOrd="0" presId="urn:microsoft.com/office/officeart/2008/layout/VerticalCurvedList"/>
    <dgm:cxn modelId="{2E4CE17D-9976-457B-9142-5B47873DA730}" srcId="{B11F5315-6313-4EEB-8C7A-F36CC602B3C7}" destId="{D1D85881-3E4F-40B9-9FBC-326681333B96}" srcOrd="4" destOrd="0" parTransId="{7D146D7A-4E3D-4ED8-9365-6BB670252AE6}" sibTransId="{8E0BA991-11FA-4962-9691-3F76E3975467}"/>
    <dgm:cxn modelId="{4E0E149F-927F-4669-AF8B-8A5E1FFE4A8F}" type="presOf" srcId="{1FADDA40-379A-4E63-AD85-DA4DCCED8913}" destId="{4177BDE5-7B25-443B-9591-8E30AD0A8886}" srcOrd="0" destOrd="0" presId="urn:microsoft.com/office/officeart/2008/layout/VerticalCurvedList"/>
    <dgm:cxn modelId="{00CCFAA0-39BD-4788-9C9D-0B46BFC3F385}" type="presOf" srcId="{60116F23-6F01-4844-993E-3399902852BD}" destId="{CC10BD62-837A-41CC-8120-3655CDE2BEF1}" srcOrd="0" destOrd="0" presId="urn:microsoft.com/office/officeart/2008/layout/VerticalCurvedList"/>
    <dgm:cxn modelId="{D1B5EDB1-FF50-48FB-81D7-91839F77C97B}" srcId="{B11F5315-6313-4EEB-8C7A-F36CC602B3C7}" destId="{631BBB8F-E358-41D2-A58C-B6243EA72D67}" srcOrd="0" destOrd="0" parTransId="{56A6C04E-6269-4D42-AE0E-B936BD76860A}" sibTransId="{60116F23-6F01-4844-993E-3399902852BD}"/>
    <dgm:cxn modelId="{65889EB4-C3AD-4059-818C-D24025F4E746}" type="presOf" srcId="{9B1C57CA-BC7F-4E22-A36F-D4E65447A486}" destId="{7C5B2715-2673-403E-83E9-951C3DB28AE8}" srcOrd="0" destOrd="0" presId="urn:microsoft.com/office/officeart/2008/layout/VerticalCurvedList"/>
    <dgm:cxn modelId="{52801DCD-C8CC-468F-9CE4-6798F129D73D}" srcId="{B11F5315-6313-4EEB-8C7A-F36CC602B3C7}" destId="{FD12D1EE-C033-4527-9040-5C4F90CFA0E0}" srcOrd="1" destOrd="0" parTransId="{A52B1570-C301-4CA7-8C16-3900B33486C1}" sibTransId="{2A75B3EE-011D-4377-917A-446FA1A0D535}"/>
    <dgm:cxn modelId="{B111DAD5-EEA9-485F-B3EE-F6F3F7C922E1}" srcId="{B11F5315-6313-4EEB-8C7A-F36CC602B3C7}" destId="{1FADDA40-379A-4E63-AD85-DA4DCCED8913}" srcOrd="2" destOrd="0" parTransId="{C4FFED5B-793F-4ACE-A270-C0997F171BC2}" sibTransId="{C3566930-5E4F-4B9A-9AAC-4FBEBF755A48}"/>
    <dgm:cxn modelId="{E199EADD-9763-4BFB-8389-AFB728C126B3}" type="presOf" srcId="{D1D85881-3E4F-40B9-9FBC-326681333B96}" destId="{EC2FC5DE-008D-43A3-A348-E14807F1E1BA}" srcOrd="0" destOrd="0" presId="urn:microsoft.com/office/officeart/2008/layout/VerticalCurvedList"/>
    <dgm:cxn modelId="{CDCF0CF5-73F0-46E6-BA90-B89DE7B9F4DE}" type="presOf" srcId="{B11F5315-6313-4EEB-8C7A-F36CC602B3C7}" destId="{2EC589CB-CF74-4249-8515-47AD916AE246}" srcOrd="0" destOrd="0" presId="urn:microsoft.com/office/officeart/2008/layout/VerticalCurvedList"/>
    <dgm:cxn modelId="{73B229CD-43B2-44BD-8A91-6C633B4AA648}" type="presParOf" srcId="{2EC589CB-CF74-4249-8515-47AD916AE246}" destId="{4B593CA9-B667-46CE-AF04-D39C769E1D26}" srcOrd="0" destOrd="0" presId="urn:microsoft.com/office/officeart/2008/layout/VerticalCurvedList"/>
    <dgm:cxn modelId="{F171B138-628A-4CC2-AA72-22CD6C9115B7}" type="presParOf" srcId="{4B593CA9-B667-46CE-AF04-D39C769E1D26}" destId="{4E35D17C-F0E1-4C92-9656-90041769F056}" srcOrd="0" destOrd="0" presId="urn:microsoft.com/office/officeart/2008/layout/VerticalCurvedList"/>
    <dgm:cxn modelId="{652176DE-E63A-4FBF-845A-107C45E442C2}" type="presParOf" srcId="{4E35D17C-F0E1-4C92-9656-90041769F056}" destId="{2C7E5FFD-43D8-4F2B-B07A-7707CA406946}" srcOrd="0" destOrd="0" presId="urn:microsoft.com/office/officeart/2008/layout/VerticalCurvedList"/>
    <dgm:cxn modelId="{DB2D555C-6097-4A1D-AB29-F237BBB5A489}" type="presParOf" srcId="{4E35D17C-F0E1-4C92-9656-90041769F056}" destId="{CC10BD62-837A-41CC-8120-3655CDE2BEF1}" srcOrd="1" destOrd="0" presId="urn:microsoft.com/office/officeart/2008/layout/VerticalCurvedList"/>
    <dgm:cxn modelId="{DCD67F31-BB45-41B6-BCC7-D9CECC12B5A1}" type="presParOf" srcId="{4E35D17C-F0E1-4C92-9656-90041769F056}" destId="{968C18A7-0376-4584-A759-81D74599AB69}" srcOrd="2" destOrd="0" presId="urn:microsoft.com/office/officeart/2008/layout/VerticalCurvedList"/>
    <dgm:cxn modelId="{C3AB6BB8-295D-4AEC-82CD-F322F38FDEFA}" type="presParOf" srcId="{4E35D17C-F0E1-4C92-9656-90041769F056}" destId="{74D743F7-B440-4FDD-9102-7935B0DEEE14}" srcOrd="3" destOrd="0" presId="urn:microsoft.com/office/officeart/2008/layout/VerticalCurvedList"/>
    <dgm:cxn modelId="{197D0003-8C75-4996-9ABF-1BE62BFB2DD6}" type="presParOf" srcId="{4B593CA9-B667-46CE-AF04-D39C769E1D26}" destId="{7934BD56-3623-4689-8530-AC07DB101201}" srcOrd="1" destOrd="0" presId="urn:microsoft.com/office/officeart/2008/layout/VerticalCurvedList"/>
    <dgm:cxn modelId="{26703399-2F59-4562-B432-83E508F009DA}" type="presParOf" srcId="{4B593CA9-B667-46CE-AF04-D39C769E1D26}" destId="{43FA0C4D-BFA5-4D18-9F8F-1446A27AB8F3}" srcOrd="2" destOrd="0" presId="urn:microsoft.com/office/officeart/2008/layout/VerticalCurvedList"/>
    <dgm:cxn modelId="{886DEC49-880C-45CC-9BC6-049340C1A91F}" type="presParOf" srcId="{43FA0C4D-BFA5-4D18-9F8F-1446A27AB8F3}" destId="{B0B94E40-2EAD-48AB-8B2E-FA4891382755}" srcOrd="0" destOrd="0" presId="urn:microsoft.com/office/officeart/2008/layout/VerticalCurvedList"/>
    <dgm:cxn modelId="{49898EA7-3E73-494D-986C-4C3E5E2DEA37}" type="presParOf" srcId="{4B593CA9-B667-46CE-AF04-D39C769E1D26}" destId="{AE85F492-752C-4D12-8740-A22524363AB8}" srcOrd="3" destOrd="0" presId="urn:microsoft.com/office/officeart/2008/layout/VerticalCurvedList"/>
    <dgm:cxn modelId="{1EE2AAFE-D1D5-4B9D-9F9D-0E64E2E6496B}" type="presParOf" srcId="{4B593CA9-B667-46CE-AF04-D39C769E1D26}" destId="{67B02F25-31F8-4C3F-A470-69931B344CE2}" srcOrd="4" destOrd="0" presId="urn:microsoft.com/office/officeart/2008/layout/VerticalCurvedList"/>
    <dgm:cxn modelId="{07257ED8-2B87-4F6C-9CD4-2DECA09D0176}" type="presParOf" srcId="{67B02F25-31F8-4C3F-A470-69931B344CE2}" destId="{CB28DB45-6EF9-4676-8E3A-092A2D310039}" srcOrd="0" destOrd="0" presId="urn:microsoft.com/office/officeart/2008/layout/VerticalCurvedList"/>
    <dgm:cxn modelId="{8388C368-F0EB-4266-BBE5-F6AEA69E0530}" type="presParOf" srcId="{4B593CA9-B667-46CE-AF04-D39C769E1D26}" destId="{4177BDE5-7B25-443B-9591-8E30AD0A8886}" srcOrd="5" destOrd="0" presId="urn:microsoft.com/office/officeart/2008/layout/VerticalCurvedList"/>
    <dgm:cxn modelId="{5DA99A83-8DC7-4257-886F-E5D2354A64C1}" type="presParOf" srcId="{4B593CA9-B667-46CE-AF04-D39C769E1D26}" destId="{DA3E94F2-42C5-4102-B78B-7788E34D55AF}" srcOrd="6" destOrd="0" presId="urn:microsoft.com/office/officeart/2008/layout/VerticalCurvedList"/>
    <dgm:cxn modelId="{A4A8B76E-5D8D-4D03-B8DA-1C83FEAB27FB}" type="presParOf" srcId="{DA3E94F2-42C5-4102-B78B-7788E34D55AF}" destId="{246ACC83-20EC-482B-BB29-4F1AD400E5C9}" srcOrd="0" destOrd="0" presId="urn:microsoft.com/office/officeart/2008/layout/VerticalCurvedList"/>
    <dgm:cxn modelId="{1800BA47-E047-4C56-8ABB-9CD3F3DC3DAC}" type="presParOf" srcId="{4B593CA9-B667-46CE-AF04-D39C769E1D26}" destId="{7C5B2715-2673-403E-83E9-951C3DB28AE8}" srcOrd="7" destOrd="0" presId="urn:microsoft.com/office/officeart/2008/layout/VerticalCurvedList"/>
    <dgm:cxn modelId="{1EF9A2B8-70CC-46AB-AE8E-2A3AA63E650C}" type="presParOf" srcId="{4B593CA9-B667-46CE-AF04-D39C769E1D26}" destId="{9741014E-E004-481B-A85F-855D41EEE191}" srcOrd="8" destOrd="0" presId="urn:microsoft.com/office/officeart/2008/layout/VerticalCurvedList"/>
    <dgm:cxn modelId="{F9CA1404-7DDA-4E7B-87BC-3864F82C691C}" type="presParOf" srcId="{9741014E-E004-481B-A85F-855D41EEE191}" destId="{2A12320A-9979-4799-9D76-B0231148D977}" srcOrd="0" destOrd="0" presId="urn:microsoft.com/office/officeart/2008/layout/VerticalCurvedList"/>
    <dgm:cxn modelId="{DAA6C5D8-91BC-4E3F-8AB2-1D9C0387977F}" type="presParOf" srcId="{4B593CA9-B667-46CE-AF04-D39C769E1D26}" destId="{EC2FC5DE-008D-43A3-A348-E14807F1E1BA}" srcOrd="9" destOrd="0" presId="urn:microsoft.com/office/officeart/2008/layout/VerticalCurvedList"/>
    <dgm:cxn modelId="{6CF59135-2675-42EE-8DFE-64780868E644}" type="presParOf" srcId="{4B593CA9-B667-46CE-AF04-D39C769E1D26}" destId="{986EB94F-1589-4B30-A4E1-C6BEB60979F9}" srcOrd="10" destOrd="0" presId="urn:microsoft.com/office/officeart/2008/layout/VerticalCurvedList"/>
    <dgm:cxn modelId="{83CCAAFE-BE1B-45EE-B0FA-CFC66E1B29AA}" type="presParOf" srcId="{986EB94F-1589-4B30-A4E1-C6BEB60979F9}" destId="{3CDB26C8-EA83-4066-8FA9-95ACB80CB3A5}"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1F5315-6313-4EEB-8C7A-F36CC602B3C7}"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nb-NO"/>
        </a:p>
      </dgm:t>
    </dgm:pt>
    <dgm:pt modelId="{631BBB8F-E358-41D2-A58C-B6243EA72D67}">
      <dgm:prSet phldrT="[Text]"/>
      <dgm:spPr/>
      <dgm:t>
        <a:bodyPr/>
        <a:lstStyle/>
        <a:p>
          <a:r>
            <a:rPr lang="nb-NO" b="0" dirty="0"/>
            <a:t>Integrere</a:t>
          </a:r>
          <a:r>
            <a:rPr lang="nb-NO" dirty="0"/>
            <a:t> naturhensyn i all </a:t>
          </a:r>
          <a:r>
            <a:rPr lang="nb-NO" b="1" dirty="0"/>
            <a:t>politikk / forvaltning </a:t>
          </a:r>
        </a:p>
      </dgm:t>
    </dgm:pt>
    <dgm:pt modelId="{56A6C04E-6269-4D42-AE0E-B936BD76860A}" type="parTrans" cxnId="{D1B5EDB1-FF50-48FB-81D7-91839F77C97B}">
      <dgm:prSet/>
      <dgm:spPr/>
      <dgm:t>
        <a:bodyPr/>
        <a:lstStyle/>
        <a:p>
          <a:endParaRPr lang="nb-NO"/>
        </a:p>
      </dgm:t>
    </dgm:pt>
    <dgm:pt modelId="{60116F23-6F01-4844-993E-3399902852BD}" type="sibTrans" cxnId="{D1B5EDB1-FF50-48FB-81D7-91839F77C97B}">
      <dgm:prSet/>
      <dgm:spPr>
        <a:solidFill>
          <a:schemeClr val="bg1"/>
        </a:solidFill>
        <a:ln>
          <a:solidFill>
            <a:schemeClr val="bg1"/>
          </a:solidFill>
        </a:ln>
      </dgm:spPr>
      <dgm:t>
        <a:bodyPr/>
        <a:lstStyle/>
        <a:p>
          <a:endParaRPr lang="nb-NO"/>
        </a:p>
      </dgm:t>
    </dgm:pt>
    <dgm:pt modelId="{FD12D1EE-C033-4527-9040-5C4F90CFA0E0}">
      <dgm:prSet phldrT="[Text]"/>
      <dgm:spPr/>
      <dgm:t>
        <a:bodyPr/>
        <a:lstStyle/>
        <a:p>
          <a:r>
            <a:rPr lang="nb-NO" b="0" dirty="0"/>
            <a:t>Rapportere</a:t>
          </a:r>
          <a:r>
            <a:rPr lang="nb-NO" dirty="0"/>
            <a:t> og synliggjøre i </a:t>
          </a:r>
          <a:r>
            <a:rPr lang="nb-NO" b="1" dirty="0"/>
            <a:t>næring/finans  </a:t>
          </a:r>
        </a:p>
      </dgm:t>
    </dgm:pt>
    <dgm:pt modelId="{A52B1570-C301-4CA7-8C16-3900B33486C1}" type="parTrans" cxnId="{52801DCD-C8CC-468F-9CE4-6798F129D73D}">
      <dgm:prSet/>
      <dgm:spPr/>
      <dgm:t>
        <a:bodyPr/>
        <a:lstStyle/>
        <a:p>
          <a:endParaRPr lang="nb-NO"/>
        </a:p>
      </dgm:t>
    </dgm:pt>
    <dgm:pt modelId="{2A75B3EE-011D-4377-917A-446FA1A0D535}" type="sibTrans" cxnId="{52801DCD-C8CC-468F-9CE4-6798F129D73D}">
      <dgm:prSet/>
      <dgm:spPr/>
      <dgm:t>
        <a:bodyPr/>
        <a:lstStyle/>
        <a:p>
          <a:endParaRPr lang="nb-NO"/>
        </a:p>
      </dgm:t>
    </dgm:pt>
    <dgm:pt modelId="{1FADDA40-379A-4E63-AD85-DA4DCCED8913}">
      <dgm:prSet phldrT="[Text]"/>
      <dgm:spPr/>
      <dgm:t>
        <a:bodyPr/>
        <a:lstStyle/>
        <a:p>
          <a:r>
            <a:rPr lang="nb-NO" dirty="0"/>
            <a:t>Bærekraftig </a:t>
          </a:r>
          <a:r>
            <a:rPr lang="nb-NO" b="1" dirty="0"/>
            <a:t>forbruk</a:t>
          </a:r>
          <a:r>
            <a:rPr lang="nb-NO" dirty="0"/>
            <a:t>, halvere matsvinn</a:t>
          </a:r>
        </a:p>
      </dgm:t>
    </dgm:pt>
    <dgm:pt modelId="{C4FFED5B-793F-4ACE-A270-C0997F171BC2}" type="parTrans" cxnId="{B111DAD5-EEA9-485F-B3EE-F6F3F7C922E1}">
      <dgm:prSet/>
      <dgm:spPr/>
      <dgm:t>
        <a:bodyPr/>
        <a:lstStyle/>
        <a:p>
          <a:endParaRPr lang="nb-NO"/>
        </a:p>
      </dgm:t>
    </dgm:pt>
    <dgm:pt modelId="{C3566930-5E4F-4B9A-9AAC-4FBEBF755A48}" type="sibTrans" cxnId="{B111DAD5-EEA9-485F-B3EE-F6F3F7C922E1}">
      <dgm:prSet/>
      <dgm:spPr/>
      <dgm:t>
        <a:bodyPr/>
        <a:lstStyle/>
        <a:p>
          <a:endParaRPr lang="nb-NO"/>
        </a:p>
      </dgm:t>
    </dgm:pt>
    <dgm:pt modelId="{9B1C57CA-BC7F-4E22-A36F-D4E65447A486}">
      <dgm:prSet phldrT="[Text]"/>
      <dgm:spPr/>
      <dgm:t>
        <a:bodyPr/>
        <a:lstStyle/>
        <a:p>
          <a:r>
            <a:rPr lang="nb-NO" dirty="0"/>
            <a:t>Fase ut ‘perverse’ </a:t>
          </a:r>
          <a:r>
            <a:rPr lang="nb-NO" b="1" dirty="0"/>
            <a:t>subsidier</a:t>
          </a:r>
          <a:r>
            <a:rPr lang="nb-NO" dirty="0"/>
            <a:t>, øke </a:t>
          </a:r>
          <a:r>
            <a:rPr lang="nb-NO" b="1" dirty="0"/>
            <a:t>finansiering</a:t>
          </a:r>
          <a:r>
            <a:rPr lang="nb-NO" dirty="0"/>
            <a:t> </a:t>
          </a:r>
        </a:p>
      </dgm:t>
    </dgm:pt>
    <dgm:pt modelId="{1823DFA0-DD2B-419E-96A4-F808661C2584}" type="parTrans" cxnId="{67EA0C2F-1685-483F-B66A-36F67399C116}">
      <dgm:prSet/>
      <dgm:spPr/>
      <dgm:t>
        <a:bodyPr/>
        <a:lstStyle/>
        <a:p>
          <a:endParaRPr lang="nb-NO"/>
        </a:p>
      </dgm:t>
    </dgm:pt>
    <dgm:pt modelId="{EAE40835-1135-461A-A538-214B474E7D2E}" type="sibTrans" cxnId="{67EA0C2F-1685-483F-B66A-36F67399C116}">
      <dgm:prSet/>
      <dgm:spPr/>
      <dgm:t>
        <a:bodyPr/>
        <a:lstStyle/>
        <a:p>
          <a:endParaRPr lang="nb-NO"/>
        </a:p>
      </dgm:t>
    </dgm:pt>
    <dgm:pt modelId="{5C87814B-0AFF-49D4-B72E-2B1C696A3B88}">
      <dgm:prSet phldrT="[Text]"/>
      <dgm:spPr/>
      <dgm:t>
        <a:bodyPr/>
        <a:lstStyle/>
        <a:p>
          <a:r>
            <a:rPr lang="nb-NO" dirty="0"/>
            <a:t>Styrke </a:t>
          </a:r>
          <a:r>
            <a:rPr lang="nb-NO" b="1" dirty="0"/>
            <a:t>kapasitet, urfolk, lokalsamfunn, kvinner</a:t>
          </a:r>
        </a:p>
      </dgm:t>
    </dgm:pt>
    <dgm:pt modelId="{0A694EC3-6F71-4D8C-BE40-7833979085F3}" type="parTrans" cxnId="{5D31A35F-C525-4177-A535-0001942FDBD5}">
      <dgm:prSet/>
      <dgm:spPr/>
      <dgm:t>
        <a:bodyPr/>
        <a:lstStyle/>
        <a:p>
          <a:endParaRPr lang="nb-NO"/>
        </a:p>
      </dgm:t>
    </dgm:pt>
    <dgm:pt modelId="{568DCAF9-A57F-4274-BF1A-0CC71B508CA3}" type="sibTrans" cxnId="{5D31A35F-C525-4177-A535-0001942FDBD5}">
      <dgm:prSet/>
      <dgm:spPr/>
      <dgm:t>
        <a:bodyPr/>
        <a:lstStyle/>
        <a:p>
          <a:endParaRPr lang="nb-NO"/>
        </a:p>
      </dgm:t>
    </dgm:pt>
    <dgm:pt modelId="{2EC589CB-CF74-4249-8515-47AD916AE246}" type="pres">
      <dgm:prSet presAssocID="{B11F5315-6313-4EEB-8C7A-F36CC602B3C7}" presName="Name0" presStyleCnt="0">
        <dgm:presLayoutVars>
          <dgm:chMax val="7"/>
          <dgm:chPref val="7"/>
          <dgm:dir/>
        </dgm:presLayoutVars>
      </dgm:prSet>
      <dgm:spPr/>
    </dgm:pt>
    <dgm:pt modelId="{4B593CA9-B667-46CE-AF04-D39C769E1D26}" type="pres">
      <dgm:prSet presAssocID="{B11F5315-6313-4EEB-8C7A-F36CC602B3C7}" presName="Name1" presStyleCnt="0"/>
      <dgm:spPr/>
    </dgm:pt>
    <dgm:pt modelId="{4E35D17C-F0E1-4C92-9656-90041769F056}" type="pres">
      <dgm:prSet presAssocID="{B11F5315-6313-4EEB-8C7A-F36CC602B3C7}" presName="cycle" presStyleCnt="0"/>
      <dgm:spPr/>
    </dgm:pt>
    <dgm:pt modelId="{2C7E5FFD-43D8-4F2B-B07A-7707CA406946}" type="pres">
      <dgm:prSet presAssocID="{B11F5315-6313-4EEB-8C7A-F36CC602B3C7}" presName="srcNode" presStyleLbl="node1" presStyleIdx="0" presStyleCnt="5"/>
      <dgm:spPr/>
    </dgm:pt>
    <dgm:pt modelId="{CC10BD62-837A-41CC-8120-3655CDE2BEF1}" type="pres">
      <dgm:prSet presAssocID="{B11F5315-6313-4EEB-8C7A-F36CC602B3C7}" presName="conn" presStyleLbl="parChTrans1D2" presStyleIdx="0" presStyleCnt="1" custFlipHor="1" custScaleX="130334" custScaleY="80203" custLinFactX="17204" custLinFactNeighborX="100000" custLinFactNeighborY="426"/>
      <dgm:spPr/>
    </dgm:pt>
    <dgm:pt modelId="{968C18A7-0376-4584-A759-81D74599AB69}" type="pres">
      <dgm:prSet presAssocID="{B11F5315-6313-4EEB-8C7A-F36CC602B3C7}" presName="extraNode" presStyleLbl="node1" presStyleIdx="0" presStyleCnt="5"/>
      <dgm:spPr/>
    </dgm:pt>
    <dgm:pt modelId="{74D743F7-B440-4FDD-9102-7935B0DEEE14}" type="pres">
      <dgm:prSet presAssocID="{B11F5315-6313-4EEB-8C7A-F36CC602B3C7}" presName="dstNode" presStyleLbl="node1" presStyleIdx="0" presStyleCnt="5"/>
      <dgm:spPr/>
    </dgm:pt>
    <dgm:pt modelId="{7934BD56-3623-4689-8530-AC07DB101201}" type="pres">
      <dgm:prSet presAssocID="{631BBB8F-E358-41D2-A58C-B6243EA72D67}" presName="text_1" presStyleLbl="node1" presStyleIdx="0" presStyleCnt="5" custScaleY="126615" custLinFactNeighborX="-7589" custLinFactNeighborY="-14047">
        <dgm:presLayoutVars>
          <dgm:bulletEnabled val="1"/>
        </dgm:presLayoutVars>
      </dgm:prSet>
      <dgm:spPr/>
    </dgm:pt>
    <dgm:pt modelId="{43FA0C4D-BFA5-4D18-9F8F-1446A27AB8F3}" type="pres">
      <dgm:prSet presAssocID="{631BBB8F-E358-41D2-A58C-B6243EA72D67}" presName="accent_1" presStyleCnt="0"/>
      <dgm:spPr/>
    </dgm:pt>
    <dgm:pt modelId="{B0B94E40-2EAD-48AB-8B2E-FA4891382755}" type="pres">
      <dgm:prSet presAssocID="{631BBB8F-E358-41D2-A58C-B6243EA72D67}" presName="accentRepeatNode" presStyleLbl="solidFgAcc1" presStyleIdx="0" presStyleCnt="5" custLinFactX="600000" custLinFactNeighborX="617217" custLinFactNeighborY="-9726"/>
      <dgm:spPr/>
    </dgm:pt>
    <dgm:pt modelId="{AE85F492-752C-4D12-8740-A22524363AB8}" type="pres">
      <dgm:prSet presAssocID="{FD12D1EE-C033-4527-9040-5C4F90CFA0E0}" presName="text_2" presStyleLbl="node1" presStyleIdx="1" presStyleCnt="5" custScaleY="126615" custLinFactNeighborX="-8725" custLinFactNeighborY="-4217">
        <dgm:presLayoutVars>
          <dgm:bulletEnabled val="1"/>
        </dgm:presLayoutVars>
      </dgm:prSet>
      <dgm:spPr/>
    </dgm:pt>
    <dgm:pt modelId="{67B02F25-31F8-4C3F-A470-69931B344CE2}" type="pres">
      <dgm:prSet presAssocID="{FD12D1EE-C033-4527-9040-5C4F90CFA0E0}" presName="accent_2" presStyleCnt="0"/>
      <dgm:spPr/>
    </dgm:pt>
    <dgm:pt modelId="{CB28DB45-6EF9-4676-8E3A-092A2D310039}" type="pres">
      <dgm:prSet presAssocID="{FD12D1EE-C033-4527-9040-5C4F90CFA0E0}" presName="accentRepeatNode" presStyleLbl="solidFgAcc1" presStyleIdx="1" presStyleCnt="5" custLinFactX="526124" custLinFactNeighborX="600000" custLinFactNeighborY="-6101"/>
      <dgm:spPr/>
    </dgm:pt>
    <dgm:pt modelId="{4177BDE5-7B25-443B-9591-8E30AD0A8886}" type="pres">
      <dgm:prSet presAssocID="{1FADDA40-379A-4E63-AD85-DA4DCCED8913}" presName="text_3" presStyleLbl="node1" presStyleIdx="2" presStyleCnt="5" custScaleY="126615" custLinFactNeighborX="-12426" custLinFactNeighborY="2139">
        <dgm:presLayoutVars>
          <dgm:bulletEnabled val="1"/>
        </dgm:presLayoutVars>
      </dgm:prSet>
      <dgm:spPr/>
    </dgm:pt>
    <dgm:pt modelId="{DA3E94F2-42C5-4102-B78B-7788E34D55AF}" type="pres">
      <dgm:prSet presAssocID="{1FADDA40-379A-4E63-AD85-DA4DCCED8913}" presName="accent_3" presStyleCnt="0"/>
      <dgm:spPr/>
    </dgm:pt>
    <dgm:pt modelId="{246ACC83-20EC-482B-BB29-4F1AD400E5C9}" type="pres">
      <dgm:prSet presAssocID="{1FADDA40-379A-4E63-AD85-DA4DCCED8913}" presName="accentRepeatNode" presStyleLbl="solidFgAcc1" presStyleIdx="2" presStyleCnt="5" custLinFactX="508530" custLinFactNeighborX="600000" custLinFactNeighborY="1712"/>
      <dgm:spPr>
        <a:solidFill>
          <a:schemeClr val="accent5">
            <a:lumMod val="40000"/>
            <a:lumOff val="60000"/>
          </a:schemeClr>
        </a:solidFill>
      </dgm:spPr>
    </dgm:pt>
    <dgm:pt modelId="{7C5B2715-2673-403E-83E9-951C3DB28AE8}" type="pres">
      <dgm:prSet presAssocID="{9B1C57CA-BC7F-4E22-A36F-D4E65447A486}" presName="text_4" presStyleLbl="node1" presStyleIdx="3" presStyleCnt="5" custScaleX="104227" custScaleY="126615" custLinFactNeighborX="-6919" custLinFactNeighborY="-280">
        <dgm:presLayoutVars>
          <dgm:bulletEnabled val="1"/>
        </dgm:presLayoutVars>
      </dgm:prSet>
      <dgm:spPr/>
    </dgm:pt>
    <dgm:pt modelId="{9741014E-E004-481B-A85F-855D41EEE191}" type="pres">
      <dgm:prSet presAssocID="{9B1C57CA-BC7F-4E22-A36F-D4E65447A486}" presName="accent_4" presStyleCnt="0"/>
      <dgm:spPr/>
    </dgm:pt>
    <dgm:pt modelId="{2A12320A-9979-4799-9D76-B0231148D977}" type="pres">
      <dgm:prSet presAssocID="{9B1C57CA-BC7F-4E22-A36F-D4E65447A486}" presName="accentRepeatNode" presStyleLbl="solidFgAcc1" presStyleIdx="3" presStyleCnt="5" custLinFactX="559892" custLinFactNeighborX="600000" custLinFactNeighborY="2314"/>
      <dgm:spPr>
        <a:solidFill>
          <a:schemeClr val="accent5">
            <a:lumMod val="40000"/>
            <a:lumOff val="60000"/>
          </a:schemeClr>
        </a:solidFill>
      </dgm:spPr>
    </dgm:pt>
    <dgm:pt modelId="{01373869-D0AC-438F-9B19-BD48BF81D47A}" type="pres">
      <dgm:prSet presAssocID="{5C87814B-0AFF-49D4-B72E-2B1C696A3B88}" presName="text_5" presStyleLbl="node1" presStyleIdx="4" presStyleCnt="5" custScaleY="126615" custLinFactNeighborX="-6919" custLinFactNeighborY="-280">
        <dgm:presLayoutVars>
          <dgm:bulletEnabled val="1"/>
        </dgm:presLayoutVars>
      </dgm:prSet>
      <dgm:spPr/>
    </dgm:pt>
    <dgm:pt modelId="{CD7A2B46-B23D-4F80-960D-04BA5D193C1B}" type="pres">
      <dgm:prSet presAssocID="{5C87814B-0AFF-49D4-B72E-2B1C696A3B88}" presName="accent_5" presStyleCnt="0"/>
      <dgm:spPr/>
    </dgm:pt>
    <dgm:pt modelId="{9E9B2D3C-527A-4573-A056-2BB21985639D}" type="pres">
      <dgm:prSet presAssocID="{5C87814B-0AFF-49D4-B72E-2B1C696A3B88}" presName="accentRepeatNode" presStyleLbl="solidFgAcc1" presStyleIdx="4" presStyleCnt="5" custLinFactX="600000" custLinFactNeighborX="650985" custLinFactNeighborY="3699"/>
      <dgm:spPr/>
    </dgm:pt>
  </dgm:ptLst>
  <dgm:cxnLst>
    <dgm:cxn modelId="{E6157B2D-C59F-4C96-BFAD-E463F472B8F3}" type="presOf" srcId="{FD12D1EE-C033-4527-9040-5C4F90CFA0E0}" destId="{AE85F492-752C-4D12-8740-A22524363AB8}" srcOrd="0" destOrd="0" presId="urn:microsoft.com/office/officeart/2008/layout/VerticalCurvedList"/>
    <dgm:cxn modelId="{67EA0C2F-1685-483F-B66A-36F67399C116}" srcId="{B11F5315-6313-4EEB-8C7A-F36CC602B3C7}" destId="{9B1C57CA-BC7F-4E22-A36F-D4E65447A486}" srcOrd="3" destOrd="0" parTransId="{1823DFA0-DD2B-419E-96A4-F808661C2584}" sibTransId="{EAE40835-1135-461A-A538-214B474E7D2E}"/>
    <dgm:cxn modelId="{3586025B-00F5-4871-BB06-7AFDDE8E1737}" type="presOf" srcId="{631BBB8F-E358-41D2-A58C-B6243EA72D67}" destId="{7934BD56-3623-4689-8530-AC07DB101201}" srcOrd="0" destOrd="0" presId="urn:microsoft.com/office/officeart/2008/layout/VerticalCurvedList"/>
    <dgm:cxn modelId="{5D31A35F-C525-4177-A535-0001942FDBD5}" srcId="{B11F5315-6313-4EEB-8C7A-F36CC602B3C7}" destId="{5C87814B-0AFF-49D4-B72E-2B1C696A3B88}" srcOrd="4" destOrd="0" parTransId="{0A694EC3-6F71-4D8C-BE40-7833979085F3}" sibTransId="{568DCAF9-A57F-4274-BF1A-0CC71B508CA3}"/>
    <dgm:cxn modelId="{FDA7D268-6543-4467-951A-94966111CAC4}" type="presOf" srcId="{5C87814B-0AFF-49D4-B72E-2B1C696A3B88}" destId="{01373869-D0AC-438F-9B19-BD48BF81D47A}" srcOrd="0" destOrd="0" presId="urn:microsoft.com/office/officeart/2008/layout/VerticalCurvedList"/>
    <dgm:cxn modelId="{4E0E149F-927F-4669-AF8B-8A5E1FFE4A8F}" type="presOf" srcId="{1FADDA40-379A-4E63-AD85-DA4DCCED8913}" destId="{4177BDE5-7B25-443B-9591-8E30AD0A8886}" srcOrd="0" destOrd="0" presId="urn:microsoft.com/office/officeart/2008/layout/VerticalCurvedList"/>
    <dgm:cxn modelId="{00CCFAA0-39BD-4788-9C9D-0B46BFC3F385}" type="presOf" srcId="{60116F23-6F01-4844-993E-3399902852BD}" destId="{CC10BD62-837A-41CC-8120-3655CDE2BEF1}" srcOrd="0" destOrd="0" presId="urn:microsoft.com/office/officeart/2008/layout/VerticalCurvedList"/>
    <dgm:cxn modelId="{D1B5EDB1-FF50-48FB-81D7-91839F77C97B}" srcId="{B11F5315-6313-4EEB-8C7A-F36CC602B3C7}" destId="{631BBB8F-E358-41D2-A58C-B6243EA72D67}" srcOrd="0" destOrd="0" parTransId="{56A6C04E-6269-4D42-AE0E-B936BD76860A}" sibTransId="{60116F23-6F01-4844-993E-3399902852BD}"/>
    <dgm:cxn modelId="{65889EB4-C3AD-4059-818C-D24025F4E746}" type="presOf" srcId="{9B1C57CA-BC7F-4E22-A36F-D4E65447A486}" destId="{7C5B2715-2673-403E-83E9-951C3DB28AE8}" srcOrd="0" destOrd="0" presId="urn:microsoft.com/office/officeart/2008/layout/VerticalCurvedList"/>
    <dgm:cxn modelId="{52801DCD-C8CC-468F-9CE4-6798F129D73D}" srcId="{B11F5315-6313-4EEB-8C7A-F36CC602B3C7}" destId="{FD12D1EE-C033-4527-9040-5C4F90CFA0E0}" srcOrd="1" destOrd="0" parTransId="{A52B1570-C301-4CA7-8C16-3900B33486C1}" sibTransId="{2A75B3EE-011D-4377-917A-446FA1A0D535}"/>
    <dgm:cxn modelId="{B111DAD5-EEA9-485F-B3EE-F6F3F7C922E1}" srcId="{B11F5315-6313-4EEB-8C7A-F36CC602B3C7}" destId="{1FADDA40-379A-4E63-AD85-DA4DCCED8913}" srcOrd="2" destOrd="0" parTransId="{C4FFED5B-793F-4ACE-A270-C0997F171BC2}" sibTransId="{C3566930-5E4F-4B9A-9AAC-4FBEBF755A48}"/>
    <dgm:cxn modelId="{CDCF0CF5-73F0-46E6-BA90-B89DE7B9F4DE}" type="presOf" srcId="{B11F5315-6313-4EEB-8C7A-F36CC602B3C7}" destId="{2EC589CB-CF74-4249-8515-47AD916AE246}" srcOrd="0" destOrd="0" presId="urn:microsoft.com/office/officeart/2008/layout/VerticalCurvedList"/>
    <dgm:cxn modelId="{73B229CD-43B2-44BD-8A91-6C633B4AA648}" type="presParOf" srcId="{2EC589CB-CF74-4249-8515-47AD916AE246}" destId="{4B593CA9-B667-46CE-AF04-D39C769E1D26}" srcOrd="0" destOrd="0" presId="urn:microsoft.com/office/officeart/2008/layout/VerticalCurvedList"/>
    <dgm:cxn modelId="{F171B138-628A-4CC2-AA72-22CD6C9115B7}" type="presParOf" srcId="{4B593CA9-B667-46CE-AF04-D39C769E1D26}" destId="{4E35D17C-F0E1-4C92-9656-90041769F056}" srcOrd="0" destOrd="0" presId="urn:microsoft.com/office/officeart/2008/layout/VerticalCurvedList"/>
    <dgm:cxn modelId="{652176DE-E63A-4FBF-845A-107C45E442C2}" type="presParOf" srcId="{4E35D17C-F0E1-4C92-9656-90041769F056}" destId="{2C7E5FFD-43D8-4F2B-B07A-7707CA406946}" srcOrd="0" destOrd="0" presId="urn:microsoft.com/office/officeart/2008/layout/VerticalCurvedList"/>
    <dgm:cxn modelId="{DB2D555C-6097-4A1D-AB29-F237BBB5A489}" type="presParOf" srcId="{4E35D17C-F0E1-4C92-9656-90041769F056}" destId="{CC10BD62-837A-41CC-8120-3655CDE2BEF1}" srcOrd="1" destOrd="0" presId="urn:microsoft.com/office/officeart/2008/layout/VerticalCurvedList"/>
    <dgm:cxn modelId="{DCD67F31-BB45-41B6-BCC7-D9CECC12B5A1}" type="presParOf" srcId="{4E35D17C-F0E1-4C92-9656-90041769F056}" destId="{968C18A7-0376-4584-A759-81D74599AB69}" srcOrd="2" destOrd="0" presId="urn:microsoft.com/office/officeart/2008/layout/VerticalCurvedList"/>
    <dgm:cxn modelId="{C3AB6BB8-295D-4AEC-82CD-F322F38FDEFA}" type="presParOf" srcId="{4E35D17C-F0E1-4C92-9656-90041769F056}" destId="{74D743F7-B440-4FDD-9102-7935B0DEEE14}" srcOrd="3" destOrd="0" presId="urn:microsoft.com/office/officeart/2008/layout/VerticalCurvedList"/>
    <dgm:cxn modelId="{197D0003-8C75-4996-9ABF-1BE62BFB2DD6}" type="presParOf" srcId="{4B593CA9-B667-46CE-AF04-D39C769E1D26}" destId="{7934BD56-3623-4689-8530-AC07DB101201}" srcOrd="1" destOrd="0" presId="urn:microsoft.com/office/officeart/2008/layout/VerticalCurvedList"/>
    <dgm:cxn modelId="{26703399-2F59-4562-B432-83E508F009DA}" type="presParOf" srcId="{4B593CA9-B667-46CE-AF04-D39C769E1D26}" destId="{43FA0C4D-BFA5-4D18-9F8F-1446A27AB8F3}" srcOrd="2" destOrd="0" presId="urn:microsoft.com/office/officeart/2008/layout/VerticalCurvedList"/>
    <dgm:cxn modelId="{886DEC49-880C-45CC-9BC6-049340C1A91F}" type="presParOf" srcId="{43FA0C4D-BFA5-4D18-9F8F-1446A27AB8F3}" destId="{B0B94E40-2EAD-48AB-8B2E-FA4891382755}" srcOrd="0" destOrd="0" presId="urn:microsoft.com/office/officeart/2008/layout/VerticalCurvedList"/>
    <dgm:cxn modelId="{49898EA7-3E73-494D-986C-4C3E5E2DEA37}" type="presParOf" srcId="{4B593CA9-B667-46CE-AF04-D39C769E1D26}" destId="{AE85F492-752C-4D12-8740-A22524363AB8}" srcOrd="3" destOrd="0" presId="urn:microsoft.com/office/officeart/2008/layout/VerticalCurvedList"/>
    <dgm:cxn modelId="{1EE2AAFE-D1D5-4B9D-9F9D-0E64E2E6496B}" type="presParOf" srcId="{4B593CA9-B667-46CE-AF04-D39C769E1D26}" destId="{67B02F25-31F8-4C3F-A470-69931B344CE2}" srcOrd="4" destOrd="0" presId="urn:microsoft.com/office/officeart/2008/layout/VerticalCurvedList"/>
    <dgm:cxn modelId="{07257ED8-2B87-4F6C-9CD4-2DECA09D0176}" type="presParOf" srcId="{67B02F25-31F8-4C3F-A470-69931B344CE2}" destId="{CB28DB45-6EF9-4676-8E3A-092A2D310039}" srcOrd="0" destOrd="0" presId="urn:microsoft.com/office/officeart/2008/layout/VerticalCurvedList"/>
    <dgm:cxn modelId="{8388C368-F0EB-4266-BBE5-F6AEA69E0530}" type="presParOf" srcId="{4B593CA9-B667-46CE-AF04-D39C769E1D26}" destId="{4177BDE5-7B25-443B-9591-8E30AD0A8886}" srcOrd="5" destOrd="0" presId="urn:microsoft.com/office/officeart/2008/layout/VerticalCurvedList"/>
    <dgm:cxn modelId="{5DA99A83-8DC7-4257-886F-E5D2354A64C1}" type="presParOf" srcId="{4B593CA9-B667-46CE-AF04-D39C769E1D26}" destId="{DA3E94F2-42C5-4102-B78B-7788E34D55AF}" srcOrd="6" destOrd="0" presId="urn:microsoft.com/office/officeart/2008/layout/VerticalCurvedList"/>
    <dgm:cxn modelId="{A4A8B76E-5D8D-4D03-B8DA-1C83FEAB27FB}" type="presParOf" srcId="{DA3E94F2-42C5-4102-B78B-7788E34D55AF}" destId="{246ACC83-20EC-482B-BB29-4F1AD400E5C9}" srcOrd="0" destOrd="0" presId="urn:microsoft.com/office/officeart/2008/layout/VerticalCurvedList"/>
    <dgm:cxn modelId="{1800BA47-E047-4C56-8ABB-9CD3F3DC3DAC}" type="presParOf" srcId="{4B593CA9-B667-46CE-AF04-D39C769E1D26}" destId="{7C5B2715-2673-403E-83E9-951C3DB28AE8}" srcOrd="7" destOrd="0" presId="urn:microsoft.com/office/officeart/2008/layout/VerticalCurvedList"/>
    <dgm:cxn modelId="{1EF9A2B8-70CC-46AB-AE8E-2A3AA63E650C}" type="presParOf" srcId="{4B593CA9-B667-46CE-AF04-D39C769E1D26}" destId="{9741014E-E004-481B-A85F-855D41EEE191}" srcOrd="8" destOrd="0" presId="urn:microsoft.com/office/officeart/2008/layout/VerticalCurvedList"/>
    <dgm:cxn modelId="{F9CA1404-7DDA-4E7B-87BC-3864F82C691C}" type="presParOf" srcId="{9741014E-E004-481B-A85F-855D41EEE191}" destId="{2A12320A-9979-4799-9D76-B0231148D977}" srcOrd="0" destOrd="0" presId="urn:microsoft.com/office/officeart/2008/layout/VerticalCurvedList"/>
    <dgm:cxn modelId="{A90336A5-58A6-4D4C-8DE4-A8C92448DE22}" type="presParOf" srcId="{4B593CA9-B667-46CE-AF04-D39C769E1D26}" destId="{01373869-D0AC-438F-9B19-BD48BF81D47A}" srcOrd="9" destOrd="0" presId="urn:microsoft.com/office/officeart/2008/layout/VerticalCurvedList"/>
    <dgm:cxn modelId="{7C0B94EF-39F2-47F4-8B10-4E0D779A0898}" type="presParOf" srcId="{4B593CA9-B667-46CE-AF04-D39C769E1D26}" destId="{CD7A2B46-B23D-4F80-960D-04BA5D193C1B}" srcOrd="10" destOrd="0" presId="urn:microsoft.com/office/officeart/2008/layout/VerticalCurvedList"/>
    <dgm:cxn modelId="{9D302689-4212-4A69-881F-EDDE5F0094FD}" type="presParOf" srcId="{CD7A2B46-B23D-4F80-960D-04BA5D193C1B}" destId="{9E9B2D3C-527A-4573-A056-2BB21985639D}" srcOrd="0" destOrd="0" presId="urn:microsoft.com/office/officeart/2008/layout/VerticalCurved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CD1A7-21D2-40BC-B2B3-07A1ADD2B367}">
      <dsp:nvSpPr>
        <dsp:cNvPr id="0" name=""/>
        <dsp:cNvSpPr/>
      </dsp:nvSpPr>
      <dsp:spPr>
        <a:xfrm>
          <a:off x="2466596" y="-289845"/>
          <a:ext cx="1631477" cy="1631643"/>
        </a:xfrm>
        <a:prstGeom prst="circularArrow">
          <a:avLst>
            <a:gd name="adj1" fmla="val 10980"/>
            <a:gd name="adj2" fmla="val 1142322"/>
            <a:gd name="adj3" fmla="val 4500000"/>
            <a:gd name="adj4" fmla="val 10800000"/>
            <a:gd name="adj5" fmla="val 12500"/>
          </a:avLst>
        </a:prstGeom>
        <a:gradFill rotWithShape="0">
          <a:gsLst>
            <a:gs pos="0">
              <a:schemeClr val="accent3">
                <a:lumMod val="50000"/>
              </a:schemeClr>
            </a:gs>
            <a:gs pos="80000">
              <a:schemeClr val="accent3"/>
            </a:gs>
            <a:gs pos="100000">
              <a:schemeClr val="accent3">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9C11AA-AD2F-4F09-A124-2386C3D23A96}">
      <dsp:nvSpPr>
        <dsp:cNvPr id="0" name=""/>
        <dsp:cNvSpPr/>
      </dsp:nvSpPr>
      <dsp:spPr>
        <a:xfrm>
          <a:off x="2712539" y="257377"/>
          <a:ext cx="1148340" cy="455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cap="all" baseline="0" dirty="0">
              <a:solidFill>
                <a:schemeClr val="accent3">
                  <a:lumMod val="75000"/>
                </a:schemeClr>
              </a:solidFill>
            </a:rPr>
            <a:t>verne</a:t>
          </a:r>
          <a:endParaRPr lang="nb-NO" sz="900" b="1" kern="1200" cap="all" baseline="0" dirty="0">
            <a:solidFill>
              <a:schemeClr val="accent3">
                <a:lumMod val="75000"/>
              </a:schemeClr>
            </a:solidFill>
          </a:endParaRPr>
        </a:p>
      </dsp:txBody>
      <dsp:txXfrm>
        <a:off x="2712539" y="257377"/>
        <a:ext cx="1148340" cy="455181"/>
      </dsp:txXfrm>
    </dsp:sp>
    <dsp:sp modelId="{C9D69419-B184-4E48-BBA9-0F79430F3978}">
      <dsp:nvSpPr>
        <dsp:cNvPr id="0" name=""/>
        <dsp:cNvSpPr/>
      </dsp:nvSpPr>
      <dsp:spPr>
        <a:xfrm>
          <a:off x="2037275" y="629338"/>
          <a:ext cx="1631477" cy="1631643"/>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C4C22C-5D1B-4D4A-9931-46718E649441}">
      <dsp:nvSpPr>
        <dsp:cNvPr id="0" name=""/>
        <dsp:cNvSpPr/>
      </dsp:nvSpPr>
      <dsp:spPr>
        <a:xfrm>
          <a:off x="2392485" y="1179213"/>
          <a:ext cx="965521" cy="455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cap="all" baseline="0" dirty="0">
              <a:solidFill>
                <a:schemeClr val="accent1"/>
              </a:solidFill>
            </a:rPr>
            <a:t>UNNGÅ</a:t>
          </a:r>
          <a:endParaRPr lang="nb-NO" sz="900" b="1" kern="1200" cap="all" baseline="0" dirty="0">
            <a:solidFill>
              <a:schemeClr val="accent1"/>
            </a:solidFill>
          </a:endParaRPr>
        </a:p>
      </dsp:txBody>
      <dsp:txXfrm>
        <a:off x="2392485" y="1179213"/>
        <a:ext cx="965521" cy="455181"/>
      </dsp:txXfrm>
    </dsp:sp>
    <dsp:sp modelId="{178C3A36-281C-42AF-BE87-BD689CD0B8BD}">
      <dsp:nvSpPr>
        <dsp:cNvPr id="0" name=""/>
        <dsp:cNvSpPr/>
      </dsp:nvSpPr>
      <dsp:spPr>
        <a:xfrm>
          <a:off x="2494038" y="1526171"/>
          <a:ext cx="1631477" cy="1631643"/>
        </a:xfrm>
        <a:prstGeom prst="circularArrow">
          <a:avLst>
            <a:gd name="adj1" fmla="val 10980"/>
            <a:gd name="adj2" fmla="val 1142322"/>
            <a:gd name="adj3" fmla="val 4500000"/>
            <a:gd name="adj4" fmla="val 13500000"/>
            <a:gd name="adj5" fmla="val 12500"/>
          </a:avLst>
        </a:prstGeom>
        <a:gradFill rotWithShape="0">
          <a:gsLst>
            <a:gs pos="0">
              <a:schemeClr val="accent4">
                <a:lumMod val="50000"/>
              </a:schemeClr>
            </a:gs>
            <a:gs pos="80000">
              <a:schemeClr val="accent4"/>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D3D00F-0DCC-4CBE-A987-C5C30E5EEBD8}">
      <dsp:nvSpPr>
        <dsp:cNvPr id="0" name=""/>
        <dsp:cNvSpPr/>
      </dsp:nvSpPr>
      <dsp:spPr>
        <a:xfrm>
          <a:off x="2825609" y="2108392"/>
          <a:ext cx="965521" cy="455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cap="all" baseline="0" dirty="0">
              <a:solidFill>
                <a:schemeClr val="accent4">
                  <a:lumMod val="50000"/>
                </a:schemeClr>
              </a:solidFill>
            </a:rPr>
            <a:t>SIKRE</a:t>
          </a:r>
          <a:endParaRPr lang="nb-NO" sz="900" b="1" kern="1200" cap="all" baseline="0" dirty="0">
            <a:solidFill>
              <a:schemeClr val="accent4">
                <a:lumMod val="50000"/>
              </a:schemeClr>
            </a:solidFill>
          </a:endParaRPr>
        </a:p>
      </dsp:txBody>
      <dsp:txXfrm>
        <a:off x="2825609" y="2108392"/>
        <a:ext cx="965521" cy="455181"/>
      </dsp:txXfrm>
    </dsp:sp>
    <dsp:sp modelId="{2F85B12B-3AE8-4C0F-9920-A59C6C816032}">
      <dsp:nvSpPr>
        <dsp:cNvPr id="0" name=""/>
        <dsp:cNvSpPr/>
      </dsp:nvSpPr>
      <dsp:spPr>
        <a:xfrm>
          <a:off x="2122349" y="2570396"/>
          <a:ext cx="1422010" cy="1402321"/>
        </a:xfrm>
        <a:prstGeom prst="blockArc">
          <a:avLst>
            <a:gd name="adj1" fmla="val 0"/>
            <a:gd name="adj2" fmla="val 18900000"/>
            <a:gd name="adj3" fmla="val 12740"/>
          </a:avLst>
        </a:prstGeom>
        <a:gradFill rotWithShape="0">
          <a:gsLst>
            <a:gs pos="0">
              <a:schemeClr val="accent5">
                <a:lumMod val="75000"/>
              </a:schemeClr>
            </a:gs>
            <a:gs pos="80000">
              <a:schemeClr val="accent5"/>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B36827-6B68-4D9E-8440-DA4D63C3ED8E}">
      <dsp:nvSpPr>
        <dsp:cNvPr id="0" name=""/>
        <dsp:cNvSpPr/>
      </dsp:nvSpPr>
      <dsp:spPr>
        <a:xfrm>
          <a:off x="2334689" y="3016287"/>
          <a:ext cx="965521" cy="455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cap="all" baseline="0" dirty="0">
              <a:solidFill>
                <a:schemeClr val="accent5"/>
              </a:solidFill>
            </a:rPr>
            <a:t>HANDLE</a:t>
          </a:r>
          <a:endParaRPr lang="nb-NO" sz="900" b="1" kern="1200" cap="all" baseline="0" dirty="0">
            <a:solidFill>
              <a:schemeClr val="accent5"/>
            </a:solidFill>
          </a:endParaRPr>
        </a:p>
      </dsp:txBody>
      <dsp:txXfrm>
        <a:off x="2334689" y="3016287"/>
        <a:ext cx="965521" cy="455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BD62-837A-41CC-8120-3655CDE2BEF1}">
      <dsp:nvSpPr>
        <dsp:cNvPr id="0" name=""/>
        <dsp:cNvSpPr/>
      </dsp:nvSpPr>
      <dsp:spPr>
        <a:xfrm>
          <a:off x="-1265550" y="-198344"/>
          <a:ext cx="1518458" cy="1518458"/>
        </a:xfrm>
        <a:prstGeom prst="blockArc">
          <a:avLst>
            <a:gd name="adj1" fmla="val 18900000"/>
            <a:gd name="adj2" fmla="val 2700000"/>
            <a:gd name="adj3" fmla="val 1422"/>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34BD56-3623-4689-8530-AC07DB101201}">
      <dsp:nvSpPr>
        <dsp:cNvPr id="0" name=""/>
        <dsp:cNvSpPr/>
      </dsp:nvSpPr>
      <dsp:spPr>
        <a:xfrm>
          <a:off x="142240" y="64528"/>
          <a:ext cx="2666071" cy="2159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Naturhensyn i all </a:t>
          </a:r>
          <a:r>
            <a:rPr lang="nb-NO" sz="900" b="1" kern="1200" dirty="0"/>
            <a:t>arealplanlegging</a:t>
          </a:r>
        </a:p>
      </dsp:txBody>
      <dsp:txXfrm>
        <a:off x="142240" y="64528"/>
        <a:ext cx="2666071" cy="215999"/>
      </dsp:txXfrm>
    </dsp:sp>
    <dsp:sp modelId="{B0B94E40-2EAD-48AB-8B2E-FA4891382755}">
      <dsp:nvSpPr>
        <dsp:cNvPr id="0" name=""/>
        <dsp:cNvSpPr/>
      </dsp:nvSpPr>
      <dsp:spPr>
        <a:xfrm>
          <a:off x="25665" y="64670"/>
          <a:ext cx="215716" cy="215716"/>
        </a:xfrm>
        <a:prstGeom prst="ellipse">
          <a:avLst/>
        </a:prstGeom>
        <a:solidFill>
          <a:schemeClr val="accent3">
            <a:lumMod val="40000"/>
            <a:lumOff val="6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5F492-752C-4D12-8740-A22524363AB8}">
      <dsp:nvSpPr>
        <dsp:cNvPr id="0" name=""/>
        <dsp:cNvSpPr/>
      </dsp:nvSpPr>
      <dsp:spPr>
        <a:xfrm>
          <a:off x="232463" y="323433"/>
          <a:ext cx="2567131" cy="2159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b="1" kern="1200" dirty="0"/>
            <a:t>Restaurere</a:t>
          </a:r>
          <a:r>
            <a:rPr lang="nb-NO" sz="900" kern="1200" dirty="0"/>
            <a:t> </a:t>
          </a:r>
          <a:r>
            <a:rPr lang="nb-NO" sz="900" b="1" kern="1200" dirty="0"/>
            <a:t>30%</a:t>
          </a:r>
          <a:r>
            <a:rPr lang="nb-NO" sz="900" kern="1200" dirty="0"/>
            <a:t> av forringet natur</a:t>
          </a:r>
        </a:p>
      </dsp:txBody>
      <dsp:txXfrm>
        <a:off x="232463" y="323433"/>
        <a:ext cx="2567131" cy="215999"/>
      </dsp:txXfrm>
    </dsp:sp>
    <dsp:sp modelId="{CB28DB45-6EF9-4676-8E3A-092A2D310039}">
      <dsp:nvSpPr>
        <dsp:cNvPr id="0" name=""/>
        <dsp:cNvSpPr/>
      </dsp:nvSpPr>
      <dsp:spPr>
        <a:xfrm>
          <a:off x="124605" y="323574"/>
          <a:ext cx="215716" cy="215716"/>
        </a:xfrm>
        <a:prstGeom prst="ellipse">
          <a:avLst/>
        </a:prstGeom>
        <a:solidFill>
          <a:schemeClr val="accent3">
            <a:lumMod val="40000"/>
            <a:lumOff val="6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7BDE5-7B25-443B-9591-8E30AD0A8886}">
      <dsp:nvSpPr>
        <dsp:cNvPr id="0" name=""/>
        <dsp:cNvSpPr/>
      </dsp:nvSpPr>
      <dsp:spPr>
        <a:xfrm>
          <a:off x="232463" y="582337"/>
          <a:ext cx="2567131" cy="2159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Effektivt </a:t>
          </a:r>
          <a:r>
            <a:rPr lang="nb-NO" sz="900" b="1" kern="1200" dirty="0"/>
            <a:t>vern av 30% </a:t>
          </a:r>
          <a:r>
            <a:rPr lang="nb-NO" sz="900" kern="1200" dirty="0"/>
            <a:t>land og hav</a:t>
          </a:r>
        </a:p>
      </dsp:txBody>
      <dsp:txXfrm>
        <a:off x="232463" y="582337"/>
        <a:ext cx="2567131" cy="215999"/>
      </dsp:txXfrm>
    </dsp:sp>
    <dsp:sp modelId="{246ACC83-20EC-482B-BB29-4F1AD400E5C9}">
      <dsp:nvSpPr>
        <dsp:cNvPr id="0" name=""/>
        <dsp:cNvSpPr/>
      </dsp:nvSpPr>
      <dsp:spPr>
        <a:xfrm>
          <a:off x="124605" y="582479"/>
          <a:ext cx="215716" cy="215716"/>
        </a:xfrm>
        <a:prstGeom prst="ellipse">
          <a:avLst/>
        </a:prstGeom>
        <a:solidFill>
          <a:schemeClr val="accent3">
            <a:lumMod val="40000"/>
            <a:lumOff val="6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5B2715-2673-403E-83E9-951C3DB28AE8}">
      <dsp:nvSpPr>
        <dsp:cNvPr id="0" name=""/>
        <dsp:cNvSpPr/>
      </dsp:nvSpPr>
      <dsp:spPr>
        <a:xfrm>
          <a:off x="133523" y="841242"/>
          <a:ext cx="2666071" cy="2159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Stoppe menneskeskapt </a:t>
          </a:r>
          <a:r>
            <a:rPr lang="nb-NO" sz="900" b="1" kern="1200" dirty="0"/>
            <a:t>utryddelse</a:t>
          </a:r>
          <a:r>
            <a:rPr lang="nb-NO" sz="900" kern="1200" dirty="0"/>
            <a:t> av arter</a:t>
          </a:r>
        </a:p>
      </dsp:txBody>
      <dsp:txXfrm>
        <a:off x="133523" y="841242"/>
        <a:ext cx="2666071" cy="215999"/>
      </dsp:txXfrm>
    </dsp:sp>
    <dsp:sp modelId="{2A12320A-9979-4799-9D76-B0231148D977}">
      <dsp:nvSpPr>
        <dsp:cNvPr id="0" name=""/>
        <dsp:cNvSpPr/>
      </dsp:nvSpPr>
      <dsp:spPr>
        <a:xfrm>
          <a:off x="25665" y="841383"/>
          <a:ext cx="215716" cy="21571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BD62-837A-41CC-8120-3655CDE2BEF1}">
      <dsp:nvSpPr>
        <dsp:cNvPr id="0" name=""/>
        <dsp:cNvSpPr/>
      </dsp:nvSpPr>
      <dsp:spPr>
        <a:xfrm flipH="1">
          <a:off x="283839" y="-41571"/>
          <a:ext cx="1979068" cy="1217849"/>
        </a:xfrm>
        <a:prstGeom prst="blockArc">
          <a:avLst>
            <a:gd name="adj1" fmla="val 18900000"/>
            <a:gd name="adj2" fmla="val 2700000"/>
            <a:gd name="adj3" fmla="val 1422"/>
          </a:avLst>
        </a:pr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934BD56-3623-4689-8530-AC07DB101201}">
      <dsp:nvSpPr>
        <dsp:cNvPr id="0" name=""/>
        <dsp:cNvSpPr/>
      </dsp:nvSpPr>
      <dsp:spPr>
        <a:xfrm>
          <a:off x="0" y="40287"/>
          <a:ext cx="2763319" cy="21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Hindre skade fra </a:t>
          </a:r>
          <a:r>
            <a:rPr lang="nb-NO" sz="900" b="1" kern="1200" dirty="0"/>
            <a:t>høsting</a:t>
          </a:r>
          <a:r>
            <a:rPr lang="nb-NO" sz="900" kern="1200" dirty="0"/>
            <a:t> </a:t>
          </a:r>
          <a:r>
            <a:rPr lang="nb-NO" sz="900" b="1" kern="1200" dirty="0"/>
            <a:t>og bruk </a:t>
          </a:r>
          <a:r>
            <a:rPr lang="nb-NO" sz="900" kern="1200" dirty="0"/>
            <a:t>av ville arter</a:t>
          </a:r>
        </a:p>
      </dsp:txBody>
      <dsp:txXfrm>
        <a:off x="0" y="40287"/>
        <a:ext cx="2763319" cy="215999"/>
      </dsp:txXfrm>
    </dsp:sp>
    <dsp:sp modelId="{B0B94E40-2EAD-48AB-8B2E-FA4891382755}">
      <dsp:nvSpPr>
        <dsp:cNvPr id="0" name=""/>
        <dsp:cNvSpPr/>
      </dsp:nvSpPr>
      <dsp:spPr>
        <a:xfrm>
          <a:off x="2592597" y="43512"/>
          <a:ext cx="215716" cy="2157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5F492-752C-4D12-8740-A22524363AB8}">
      <dsp:nvSpPr>
        <dsp:cNvPr id="0" name=""/>
        <dsp:cNvSpPr/>
      </dsp:nvSpPr>
      <dsp:spPr>
        <a:xfrm>
          <a:off x="0" y="316155"/>
          <a:ext cx="2664379" cy="21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Nye </a:t>
          </a:r>
          <a:r>
            <a:rPr lang="nb-NO" sz="900" b="1" kern="1200" dirty="0"/>
            <a:t>fremmede arter</a:t>
          </a:r>
          <a:r>
            <a:rPr lang="nb-NO" sz="900" kern="1200" dirty="0"/>
            <a:t>, minst 50% reduksjon </a:t>
          </a:r>
        </a:p>
      </dsp:txBody>
      <dsp:txXfrm>
        <a:off x="0" y="316155"/>
        <a:ext cx="2664379" cy="215999"/>
      </dsp:txXfrm>
    </dsp:sp>
    <dsp:sp modelId="{CB28DB45-6EF9-4676-8E3A-092A2D310039}">
      <dsp:nvSpPr>
        <dsp:cNvPr id="0" name=""/>
        <dsp:cNvSpPr/>
      </dsp:nvSpPr>
      <dsp:spPr>
        <a:xfrm>
          <a:off x="2520280" y="310413"/>
          <a:ext cx="215716" cy="215716"/>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7BDE5-7B25-443B-9591-8E30AD0A8886}">
      <dsp:nvSpPr>
        <dsp:cNvPr id="0" name=""/>
        <dsp:cNvSpPr/>
      </dsp:nvSpPr>
      <dsp:spPr>
        <a:xfrm>
          <a:off x="0" y="586028"/>
          <a:ext cx="2664379" cy="21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Risiko fra </a:t>
          </a:r>
          <a:r>
            <a:rPr lang="nb-NO" sz="900" b="1" kern="1200" dirty="0"/>
            <a:t>forurensing</a:t>
          </a:r>
          <a:r>
            <a:rPr lang="nb-NO" sz="900" kern="1200" dirty="0"/>
            <a:t>, minst 50% reduksjon </a:t>
          </a:r>
        </a:p>
      </dsp:txBody>
      <dsp:txXfrm>
        <a:off x="0" y="586028"/>
        <a:ext cx="2664379" cy="215999"/>
      </dsp:txXfrm>
    </dsp:sp>
    <dsp:sp modelId="{246ACC83-20EC-482B-BB29-4F1AD400E5C9}">
      <dsp:nvSpPr>
        <dsp:cNvPr id="0" name=""/>
        <dsp:cNvSpPr/>
      </dsp:nvSpPr>
      <dsp:spPr>
        <a:xfrm>
          <a:off x="2520280" y="586172"/>
          <a:ext cx="215716" cy="215716"/>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5B2715-2673-403E-83E9-951C3DB28AE8}">
      <dsp:nvSpPr>
        <dsp:cNvPr id="0" name=""/>
        <dsp:cNvSpPr/>
      </dsp:nvSpPr>
      <dsp:spPr>
        <a:xfrm>
          <a:off x="0" y="848253"/>
          <a:ext cx="2763319" cy="21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80"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Effekt og skade fra </a:t>
          </a:r>
          <a:r>
            <a:rPr lang="nb-NO" sz="900" b="1" kern="1200" dirty="0"/>
            <a:t>klimaendringer</a:t>
          </a:r>
          <a:r>
            <a:rPr lang="nb-NO" sz="900" kern="1200" dirty="0"/>
            <a:t> redusert</a:t>
          </a:r>
        </a:p>
      </dsp:txBody>
      <dsp:txXfrm>
        <a:off x="0" y="848253"/>
        <a:ext cx="2763319" cy="215999"/>
      </dsp:txXfrm>
    </dsp:sp>
    <dsp:sp modelId="{2A12320A-9979-4799-9D76-B0231148D977}">
      <dsp:nvSpPr>
        <dsp:cNvPr id="0" name=""/>
        <dsp:cNvSpPr/>
      </dsp:nvSpPr>
      <dsp:spPr>
        <a:xfrm>
          <a:off x="2592597" y="846375"/>
          <a:ext cx="215716" cy="2157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BD62-837A-41CC-8120-3655CDE2BEF1}">
      <dsp:nvSpPr>
        <dsp:cNvPr id="0" name=""/>
        <dsp:cNvSpPr/>
      </dsp:nvSpPr>
      <dsp:spPr>
        <a:xfrm>
          <a:off x="-1591424" y="-247885"/>
          <a:ext cx="1905573" cy="1905573"/>
        </a:xfrm>
        <a:prstGeom prst="blockArc">
          <a:avLst>
            <a:gd name="adj1" fmla="val 18900000"/>
            <a:gd name="adj2" fmla="val 2700000"/>
            <a:gd name="adj3" fmla="val 1134"/>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34BD56-3623-4689-8530-AC07DB101201}">
      <dsp:nvSpPr>
        <dsp:cNvPr id="0" name=""/>
        <dsp:cNvSpPr/>
      </dsp:nvSpPr>
      <dsp:spPr>
        <a:xfrm>
          <a:off x="139274" y="68225"/>
          <a:ext cx="2679435" cy="2159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924"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Bærekraftig </a:t>
          </a:r>
          <a:r>
            <a:rPr lang="nb-NO" sz="900" b="1" kern="1200" dirty="0"/>
            <a:t>forvaltning</a:t>
          </a:r>
          <a:r>
            <a:rPr lang="nb-NO" sz="900" kern="1200" dirty="0"/>
            <a:t> av ville arter, goder</a:t>
          </a:r>
        </a:p>
      </dsp:txBody>
      <dsp:txXfrm>
        <a:off x="139274" y="68225"/>
        <a:ext cx="2679435" cy="215999"/>
      </dsp:txXfrm>
    </dsp:sp>
    <dsp:sp modelId="{B0B94E40-2EAD-48AB-8B2E-FA4891382755}">
      <dsp:nvSpPr>
        <dsp:cNvPr id="0" name=""/>
        <dsp:cNvSpPr/>
      </dsp:nvSpPr>
      <dsp:spPr>
        <a:xfrm>
          <a:off x="29098" y="66049"/>
          <a:ext cx="220352" cy="22035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5F492-752C-4D12-8740-A22524363AB8}">
      <dsp:nvSpPr>
        <dsp:cNvPr id="0" name=""/>
        <dsp:cNvSpPr/>
      </dsp:nvSpPr>
      <dsp:spPr>
        <a:xfrm>
          <a:off x="265592" y="332563"/>
          <a:ext cx="2553117" cy="2159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924"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Bærekraftig </a:t>
          </a:r>
          <a:r>
            <a:rPr lang="nb-NO" sz="900" b="1" kern="1200" dirty="0"/>
            <a:t>land-, skog-, havbruk </a:t>
          </a:r>
          <a:r>
            <a:rPr lang="nb-NO" sz="900" kern="1200" dirty="0"/>
            <a:t>og </a:t>
          </a:r>
          <a:r>
            <a:rPr lang="nb-NO" sz="900" b="1" kern="1200" dirty="0"/>
            <a:t>fiskeri</a:t>
          </a:r>
        </a:p>
      </dsp:txBody>
      <dsp:txXfrm>
        <a:off x="265592" y="332563"/>
        <a:ext cx="2553117" cy="215999"/>
      </dsp:txXfrm>
    </dsp:sp>
    <dsp:sp modelId="{CB28DB45-6EF9-4676-8E3A-092A2D310039}">
      <dsp:nvSpPr>
        <dsp:cNvPr id="0" name=""/>
        <dsp:cNvSpPr/>
      </dsp:nvSpPr>
      <dsp:spPr>
        <a:xfrm>
          <a:off x="155416" y="330387"/>
          <a:ext cx="220352" cy="22035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7BDE5-7B25-443B-9591-8E30AD0A8886}">
      <dsp:nvSpPr>
        <dsp:cNvPr id="0" name=""/>
        <dsp:cNvSpPr/>
      </dsp:nvSpPr>
      <dsp:spPr>
        <a:xfrm>
          <a:off x="304362" y="596901"/>
          <a:ext cx="2514347" cy="2159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924"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Restaurere, bevare og øke </a:t>
          </a:r>
          <a:r>
            <a:rPr lang="nb-NO" sz="900" b="1" kern="1200" dirty="0"/>
            <a:t>naturgoder</a:t>
          </a:r>
        </a:p>
      </dsp:txBody>
      <dsp:txXfrm>
        <a:off x="304362" y="596901"/>
        <a:ext cx="2514347" cy="215999"/>
      </dsp:txXfrm>
    </dsp:sp>
    <dsp:sp modelId="{246ACC83-20EC-482B-BB29-4F1AD400E5C9}">
      <dsp:nvSpPr>
        <dsp:cNvPr id="0" name=""/>
        <dsp:cNvSpPr/>
      </dsp:nvSpPr>
      <dsp:spPr>
        <a:xfrm>
          <a:off x="194186" y="594724"/>
          <a:ext cx="220352" cy="22035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5B2715-2673-403E-83E9-951C3DB28AE8}">
      <dsp:nvSpPr>
        <dsp:cNvPr id="0" name=""/>
        <dsp:cNvSpPr/>
      </dsp:nvSpPr>
      <dsp:spPr>
        <a:xfrm>
          <a:off x="265592" y="861239"/>
          <a:ext cx="2553117" cy="2159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924"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Mer areal / adgang til natur i </a:t>
          </a:r>
          <a:r>
            <a:rPr lang="nb-NO" sz="900" b="1" kern="1200" dirty="0"/>
            <a:t>byer</a:t>
          </a:r>
          <a:r>
            <a:rPr lang="nb-NO" sz="900" kern="1200" dirty="0"/>
            <a:t> og tettsteder </a:t>
          </a:r>
        </a:p>
      </dsp:txBody>
      <dsp:txXfrm>
        <a:off x="265592" y="861239"/>
        <a:ext cx="2553117" cy="215999"/>
      </dsp:txXfrm>
    </dsp:sp>
    <dsp:sp modelId="{2A12320A-9979-4799-9D76-B0231148D977}">
      <dsp:nvSpPr>
        <dsp:cNvPr id="0" name=""/>
        <dsp:cNvSpPr/>
      </dsp:nvSpPr>
      <dsp:spPr>
        <a:xfrm>
          <a:off x="155416" y="859062"/>
          <a:ext cx="220352" cy="22035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2FC5DE-008D-43A3-A348-E14807F1E1BA}">
      <dsp:nvSpPr>
        <dsp:cNvPr id="0" name=""/>
        <dsp:cNvSpPr/>
      </dsp:nvSpPr>
      <dsp:spPr>
        <a:xfrm>
          <a:off x="139274" y="1125576"/>
          <a:ext cx="2679435" cy="2159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924"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Rettferdig fordeling av goder fra </a:t>
          </a:r>
          <a:r>
            <a:rPr lang="nb-NO" sz="900" b="1" kern="1200" dirty="0"/>
            <a:t>genressurser</a:t>
          </a:r>
          <a:r>
            <a:rPr lang="nb-NO" sz="900" kern="1200" dirty="0"/>
            <a:t> </a:t>
          </a:r>
        </a:p>
      </dsp:txBody>
      <dsp:txXfrm>
        <a:off x="139274" y="1125576"/>
        <a:ext cx="2679435" cy="215999"/>
      </dsp:txXfrm>
    </dsp:sp>
    <dsp:sp modelId="{3CDB26C8-EA83-4066-8FA9-95ACB80CB3A5}">
      <dsp:nvSpPr>
        <dsp:cNvPr id="0" name=""/>
        <dsp:cNvSpPr/>
      </dsp:nvSpPr>
      <dsp:spPr>
        <a:xfrm>
          <a:off x="29098" y="1123400"/>
          <a:ext cx="220352" cy="220352"/>
        </a:xfrm>
        <a:prstGeom prst="ellipse">
          <a:avLst/>
        </a:prstGeom>
        <a:solidFill>
          <a:schemeClr val="accent4">
            <a:lumMod val="40000"/>
            <a:lumOff val="6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BD62-837A-41CC-8120-3655CDE2BEF1}">
      <dsp:nvSpPr>
        <dsp:cNvPr id="0" name=""/>
        <dsp:cNvSpPr/>
      </dsp:nvSpPr>
      <dsp:spPr>
        <a:xfrm flipH="1">
          <a:off x="314201" y="-49633"/>
          <a:ext cx="2403968" cy="1479318"/>
        </a:xfrm>
        <a:prstGeom prst="blockArc">
          <a:avLst>
            <a:gd name="adj1" fmla="val 18900000"/>
            <a:gd name="adj2" fmla="val 2700000"/>
            <a:gd name="adj3" fmla="val 1171"/>
          </a:avLst>
        </a:prstGeom>
        <a:solidFill>
          <a:schemeClr val="bg1"/>
        </a:solid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934BD56-3623-4689-8530-AC07DB101201}">
      <dsp:nvSpPr>
        <dsp:cNvPr id="0" name=""/>
        <dsp:cNvSpPr/>
      </dsp:nvSpPr>
      <dsp:spPr>
        <a:xfrm>
          <a:off x="0" y="38577"/>
          <a:ext cx="2757938" cy="216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411" tIns="22860" rIns="22860" bIns="22860" numCol="1" spcCol="1270" anchor="ctr" anchorCtr="0">
          <a:noAutofit/>
        </a:bodyPr>
        <a:lstStyle/>
        <a:p>
          <a:pPr marL="0" lvl="0" indent="0" algn="l" defTabSz="400050">
            <a:lnSpc>
              <a:spcPct val="90000"/>
            </a:lnSpc>
            <a:spcBef>
              <a:spcPct val="0"/>
            </a:spcBef>
            <a:spcAft>
              <a:spcPct val="35000"/>
            </a:spcAft>
            <a:buNone/>
          </a:pPr>
          <a:r>
            <a:rPr lang="nb-NO" sz="900" b="0" kern="1200" dirty="0"/>
            <a:t>Integrere</a:t>
          </a:r>
          <a:r>
            <a:rPr lang="nb-NO" sz="900" kern="1200" dirty="0"/>
            <a:t> naturhensyn i all </a:t>
          </a:r>
          <a:r>
            <a:rPr lang="nb-NO" sz="900" b="1" kern="1200" dirty="0"/>
            <a:t>politikk / forvaltning </a:t>
          </a:r>
        </a:p>
      </dsp:txBody>
      <dsp:txXfrm>
        <a:off x="0" y="38577"/>
        <a:ext cx="2757938" cy="216000"/>
      </dsp:txXfrm>
    </dsp:sp>
    <dsp:sp modelId="{B0B94E40-2EAD-48AB-8B2E-FA4891382755}">
      <dsp:nvSpPr>
        <dsp:cNvPr id="0" name=""/>
        <dsp:cNvSpPr/>
      </dsp:nvSpPr>
      <dsp:spPr>
        <a:xfrm>
          <a:off x="2596260" y="43178"/>
          <a:ext cx="213245" cy="21324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5F492-752C-4D12-8740-A22524363AB8}">
      <dsp:nvSpPr>
        <dsp:cNvPr id="0" name=""/>
        <dsp:cNvSpPr/>
      </dsp:nvSpPr>
      <dsp:spPr>
        <a:xfrm>
          <a:off x="0" y="311160"/>
          <a:ext cx="2635694" cy="216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411" tIns="22860" rIns="22860" bIns="22860" numCol="1" spcCol="1270" anchor="ctr" anchorCtr="0">
          <a:noAutofit/>
        </a:bodyPr>
        <a:lstStyle/>
        <a:p>
          <a:pPr marL="0" lvl="0" indent="0" algn="l" defTabSz="400050">
            <a:lnSpc>
              <a:spcPct val="90000"/>
            </a:lnSpc>
            <a:spcBef>
              <a:spcPct val="0"/>
            </a:spcBef>
            <a:spcAft>
              <a:spcPct val="35000"/>
            </a:spcAft>
            <a:buNone/>
          </a:pPr>
          <a:r>
            <a:rPr lang="nb-NO" sz="900" b="0" kern="1200" dirty="0"/>
            <a:t>Rapportere</a:t>
          </a:r>
          <a:r>
            <a:rPr lang="nb-NO" sz="900" kern="1200" dirty="0"/>
            <a:t> og synliggjøre i </a:t>
          </a:r>
          <a:r>
            <a:rPr lang="nb-NO" sz="900" b="1" kern="1200" dirty="0"/>
            <a:t>næring/finans  </a:t>
          </a:r>
        </a:p>
      </dsp:txBody>
      <dsp:txXfrm>
        <a:off x="0" y="311160"/>
        <a:ext cx="2635694" cy="216000"/>
      </dsp:txXfrm>
    </dsp:sp>
    <dsp:sp modelId="{CB28DB45-6EF9-4676-8E3A-092A2D310039}">
      <dsp:nvSpPr>
        <dsp:cNvPr id="0" name=""/>
        <dsp:cNvSpPr/>
      </dsp:nvSpPr>
      <dsp:spPr>
        <a:xfrm>
          <a:off x="2524253" y="306722"/>
          <a:ext cx="213245" cy="21324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7BDE5-7B25-443B-9591-8E30AD0A8886}">
      <dsp:nvSpPr>
        <dsp:cNvPr id="0" name=""/>
        <dsp:cNvSpPr/>
      </dsp:nvSpPr>
      <dsp:spPr>
        <a:xfrm>
          <a:off x="0" y="577816"/>
          <a:ext cx="2598175" cy="216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411"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Bærekraftig </a:t>
          </a:r>
          <a:r>
            <a:rPr lang="nb-NO" sz="900" b="1" kern="1200" dirty="0"/>
            <a:t>forbruk</a:t>
          </a:r>
          <a:r>
            <a:rPr lang="nb-NO" sz="900" kern="1200" dirty="0"/>
            <a:t>, halvere matsvinn</a:t>
          </a:r>
        </a:p>
      </dsp:txBody>
      <dsp:txXfrm>
        <a:off x="0" y="577816"/>
        <a:ext cx="2598175" cy="216000"/>
      </dsp:txXfrm>
    </dsp:sp>
    <dsp:sp modelId="{246ACC83-20EC-482B-BB29-4F1AD400E5C9}">
      <dsp:nvSpPr>
        <dsp:cNvPr id="0" name=""/>
        <dsp:cNvSpPr/>
      </dsp:nvSpPr>
      <dsp:spPr>
        <a:xfrm>
          <a:off x="2524253" y="579195"/>
          <a:ext cx="213245" cy="213245"/>
        </a:xfrm>
        <a:prstGeom prst="ellipse">
          <a:avLst/>
        </a:prstGeom>
        <a:solidFill>
          <a:schemeClr val="accent5">
            <a:lumMod val="40000"/>
            <a:lumOff val="6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5B2715-2673-403E-83E9-951C3DB28AE8}">
      <dsp:nvSpPr>
        <dsp:cNvPr id="0" name=""/>
        <dsp:cNvSpPr/>
      </dsp:nvSpPr>
      <dsp:spPr>
        <a:xfrm>
          <a:off x="0" y="829502"/>
          <a:ext cx="2747105" cy="216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411"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Fase ut ‘perverse’ </a:t>
          </a:r>
          <a:r>
            <a:rPr lang="nb-NO" sz="900" b="1" kern="1200" dirty="0"/>
            <a:t>subsidier</a:t>
          </a:r>
          <a:r>
            <a:rPr lang="nb-NO" sz="900" kern="1200" dirty="0"/>
            <a:t>, øke </a:t>
          </a:r>
          <a:r>
            <a:rPr lang="nb-NO" sz="900" b="1" kern="1200" dirty="0"/>
            <a:t>finansiering</a:t>
          </a:r>
          <a:r>
            <a:rPr lang="nb-NO" sz="900" kern="1200" dirty="0"/>
            <a:t> </a:t>
          </a:r>
        </a:p>
      </dsp:txBody>
      <dsp:txXfrm>
        <a:off x="0" y="829502"/>
        <a:ext cx="2747105" cy="216000"/>
      </dsp:txXfrm>
    </dsp:sp>
    <dsp:sp modelId="{2A12320A-9979-4799-9D76-B0231148D977}">
      <dsp:nvSpPr>
        <dsp:cNvPr id="0" name=""/>
        <dsp:cNvSpPr/>
      </dsp:nvSpPr>
      <dsp:spPr>
        <a:xfrm>
          <a:off x="2596261" y="836292"/>
          <a:ext cx="213245" cy="213245"/>
        </a:xfrm>
        <a:prstGeom prst="ellipse">
          <a:avLst/>
        </a:prstGeom>
        <a:solidFill>
          <a:schemeClr val="accent5">
            <a:lumMod val="40000"/>
            <a:lumOff val="6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73869-D0AC-438F-9B19-BD48BF81D47A}">
      <dsp:nvSpPr>
        <dsp:cNvPr id="0" name=""/>
        <dsp:cNvSpPr/>
      </dsp:nvSpPr>
      <dsp:spPr>
        <a:xfrm>
          <a:off x="0" y="1085315"/>
          <a:ext cx="2757938" cy="216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411" tIns="22860" rIns="22860" bIns="22860" numCol="1" spcCol="1270" anchor="ctr" anchorCtr="0">
          <a:noAutofit/>
        </a:bodyPr>
        <a:lstStyle/>
        <a:p>
          <a:pPr marL="0" lvl="0" indent="0" algn="l" defTabSz="400050">
            <a:lnSpc>
              <a:spcPct val="90000"/>
            </a:lnSpc>
            <a:spcBef>
              <a:spcPct val="0"/>
            </a:spcBef>
            <a:spcAft>
              <a:spcPct val="35000"/>
            </a:spcAft>
            <a:buNone/>
          </a:pPr>
          <a:r>
            <a:rPr lang="nb-NO" sz="900" kern="1200" dirty="0"/>
            <a:t>Styrke </a:t>
          </a:r>
          <a:r>
            <a:rPr lang="nb-NO" sz="900" b="1" kern="1200" dirty="0"/>
            <a:t>kapasitet, urfolk, lokalsamfunn, kvinner</a:t>
          </a:r>
        </a:p>
      </dsp:txBody>
      <dsp:txXfrm>
        <a:off x="0" y="1085315"/>
        <a:ext cx="2757938" cy="216000"/>
      </dsp:txXfrm>
    </dsp:sp>
    <dsp:sp modelId="{9E9B2D3C-527A-4573-A056-2BB21985639D}">
      <dsp:nvSpPr>
        <dsp:cNvPr id="0" name=""/>
        <dsp:cNvSpPr/>
      </dsp:nvSpPr>
      <dsp:spPr>
        <a:xfrm>
          <a:off x="2668269" y="1095059"/>
          <a:ext cx="213245" cy="21324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nb-NO"/>
          </a:p>
        </p:txBody>
      </p:sp>
      <p:sp>
        <p:nvSpPr>
          <p:cNvPr id="3" name="Plassholder for dato 2"/>
          <p:cNvSpPr>
            <a:spLocks noGrp="1"/>
          </p:cNvSpPr>
          <p:nvPr>
            <p:ph type="dt" sz="quarter" idx="1"/>
          </p:nvPr>
        </p:nvSpPr>
        <p:spPr>
          <a:xfrm>
            <a:off x="4023993" y="0"/>
            <a:ext cx="3078427" cy="511731"/>
          </a:xfrm>
          <a:prstGeom prst="rect">
            <a:avLst/>
          </a:prstGeom>
        </p:spPr>
        <p:txBody>
          <a:bodyPr vert="horz" lIns="94796" tIns="47398" rIns="94796" bIns="47398" rtlCol="0"/>
          <a:lstStyle>
            <a:lvl1pPr algn="r">
              <a:defRPr sz="1200"/>
            </a:lvl1pPr>
          </a:lstStyle>
          <a:p>
            <a:fld id="{0ED70CDE-D9CE-4354-94E4-1FD6DB967311}" type="datetimeFigureOut">
              <a:rPr lang="nb-NO" smtClean="0"/>
              <a:t>02.02.2023</a:t>
            </a:fld>
            <a:endParaRPr lang="nb-NO"/>
          </a:p>
        </p:txBody>
      </p:sp>
      <p:sp>
        <p:nvSpPr>
          <p:cNvPr id="4" name="Plassholder for bunntekst 3"/>
          <p:cNvSpPr>
            <a:spLocks noGrp="1"/>
          </p:cNvSpPr>
          <p:nvPr>
            <p:ph type="ftr" sz="quarter" idx="2"/>
          </p:nvPr>
        </p:nvSpPr>
        <p:spPr>
          <a:xfrm>
            <a:off x="1" y="9721106"/>
            <a:ext cx="3078427" cy="511731"/>
          </a:xfrm>
          <a:prstGeom prst="rect">
            <a:avLst/>
          </a:prstGeom>
        </p:spPr>
        <p:txBody>
          <a:bodyPr vert="horz" lIns="94796" tIns="47398" rIns="94796" bIns="47398" rtlCol="0" anchor="b"/>
          <a:lstStyle>
            <a:lvl1pPr algn="l">
              <a:defRPr sz="1200"/>
            </a:lvl1pPr>
          </a:lstStyle>
          <a:p>
            <a:endParaRPr lang="nb-NO"/>
          </a:p>
        </p:txBody>
      </p:sp>
      <p:sp>
        <p:nvSpPr>
          <p:cNvPr id="5" name="Plassholder for lysbildenummer 4"/>
          <p:cNvSpPr>
            <a:spLocks noGrp="1"/>
          </p:cNvSpPr>
          <p:nvPr>
            <p:ph type="sldNum" sz="quarter" idx="3"/>
          </p:nvPr>
        </p:nvSpPr>
        <p:spPr>
          <a:xfrm>
            <a:off x="4023993" y="9721106"/>
            <a:ext cx="3078427" cy="511731"/>
          </a:xfrm>
          <a:prstGeom prst="rect">
            <a:avLst/>
          </a:prstGeom>
        </p:spPr>
        <p:txBody>
          <a:bodyPr vert="horz" lIns="94796" tIns="47398" rIns="94796" bIns="47398" rtlCol="0" anchor="b"/>
          <a:lstStyle>
            <a:lvl1pPr algn="r">
              <a:defRPr sz="1200"/>
            </a:lvl1pPr>
          </a:lstStyle>
          <a:p>
            <a:fld id="{8CA25AF9-6F74-472F-B3FF-34E5DD318366}" type="slidenum">
              <a:rPr lang="nb-NO" smtClean="0"/>
              <a:t>‹#›</a:t>
            </a:fld>
            <a:endParaRPr lang="nb-NO"/>
          </a:p>
        </p:txBody>
      </p:sp>
    </p:spTree>
    <p:extLst>
      <p:ext uri="{BB962C8B-B14F-4D97-AF65-F5344CB8AC3E}">
        <p14:creationId xmlns:p14="http://schemas.microsoft.com/office/powerpoint/2010/main" val="280514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nb-NO"/>
          </a:p>
        </p:txBody>
      </p:sp>
      <p:sp>
        <p:nvSpPr>
          <p:cNvPr id="3" name="Plassholder for dato 2"/>
          <p:cNvSpPr>
            <a:spLocks noGrp="1"/>
          </p:cNvSpPr>
          <p:nvPr>
            <p:ph type="dt" idx="1"/>
          </p:nvPr>
        </p:nvSpPr>
        <p:spPr>
          <a:xfrm>
            <a:off x="4023993" y="0"/>
            <a:ext cx="3078427" cy="511731"/>
          </a:xfrm>
          <a:prstGeom prst="rect">
            <a:avLst/>
          </a:prstGeom>
        </p:spPr>
        <p:txBody>
          <a:bodyPr vert="horz" lIns="94796" tIns="47398" rIns="94796" bIns="47398" rtlCol="0"/>
          <a:lstStyle>
            <a:lvl1pPr algn="r">
              <a:defRPr sz="1200"/>
            </a:lvl1pPr>
          </a:lstStyle>
          <a:p>
            <a:fld id="{8FDDE89A-F0D7-4FF6-B2F1-98DC7792C91E}" type="datetimeFigureOut">
              <a:rPr lang="nb-NO" smtClean="0"/>
              <a:t>02.02.2023</a:t>
            </a:fld>
            <a:endParaRPr lang="nb-NO"/>
          </a:p>
        </p:txBody>
      </p:sp>
      <p:sp>
        <p:nvSpPr>
          <p:cNvPr id="4" name="Plassholder for lysbilde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endParaRPr lang="nb-NO"/>
          </a:p>
        </p:txBody>
      </p:sp>
      <p:sp>
        <p:nvSpPr>
          <p:cNvPr id="5" name="Plassholder for notater 4"/>
          <p:cNvSpPr>
            <a:spLocks noGrp="1"/>
          </p:cNvSpPr>
          <p:nvPr>
            <p:ph type="body" sz="quarter" idx="3"/>
          </p:nvPr>
        </p:nvSpPr>
        <p:spPr>
          <a:xfrm>
            <a:off x="710407" y="4861442"/>
            <a:ext cx="5683250" cy="4605576"/>
          </a:xfrm>
          <a:prstGeom prst="rect">
            <a:avLst/>
          </a:prstGeom>
        </p:spPr>
        <p:txBody>
          <a:bodyPr vert="horz" lIns="94796" tIns="47398" rIns="94796" bIns="47398"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721106"/>
            <a:ext cx="3078427" cy="511731"/>
          </a:xfrm>
          <a:prstGeom prst="rect">
            <a:avLst/>
          </a:prstGeom>
        </p:spPr>
        <p:txBody>
          <a:bodyPr vert="horz" lIns="94796" tIns="47398" rIns="94796" bIns="47398" rtlCol="0" anchor="b"/>
          <a:lstStyle>
            <a:lvl1pPr algn="l">
              <a:defRPr sz="1200"/>
            </a:lvl1pPr>
          </a:lstStyle>
          <a:p>
            <a:endParaRPr lang="nb-NO"/>
          </a:p>
        </p:txBody>
      </p:sp>
      <p:sp>
        <p:nvSpPr>
          <p:cNvPr id="7" name="Plassholder for lysbildenummer 6"/>
          <p:cNvSpPr>
            <a:spLocks noGrp="1"/>
          </p:cNvSpPr>
          <p:nvPr>
            <p:ph type="sldNum" sz="quarter" idx="5"/>
          </p:nvPr>
        </p:nvSpPr>
        <p:spPr>
          <a:xfrm>
            <a:off x="4023993" y="9721106"/>
            <a:ext cx="3078427" cy="511731"/>
          </a:xfrm>
          <a:prstGeom prst="rect">
            <a:avLst/>
          </a:prstGeom>
        </p:spPr>
        <p:txBody>
          <a:bodyPr vert="horz" lIns="94796" tIns="47398" rIns="94796" bIns="47398" rtlCol="0" anchor="b"/>
          <a:lstStyle>
            <a:lvl1pPr algn="r">
              <a:defRPr sz="1200"/>
            </a:lvl1pPr>
          </a:lstStyle>
          <a:p>
            <a:fld id="{EF8A2AF7-2D85-4421-9B02-2B5F9CC37447}" type="slidenum">
              <a:rPr lang="nb-NO" smtClean="0"/>
              <a:t>‹#›</a:t>
            </a:fld>
            <a:endParaRPr lang="nb-NO"/>
          </a:p>
        </p:txBody>
      </p:sp>
    </p:spTree>
    <p:extLst>
      <p:ext uri="{BB962C8B-B14F-4D97-AF65-F5344CB8AC3E}">
        <p14:creationId xmlns:p14="http://schemas.microsoft.com/office/powerpoint/2010/main" val="25884462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ib.no/personer/Vigdis.Vandvik#uib-tabs-forsknin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inansnorge.no/om-finans-norge/ansatte/baerekraft/schjetlein-agath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pbes.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miljodirektoratet.no/no/Tema/Internasjonalt/Naturpanele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pbes.ne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miljodirektoratet.no/no/Tema/Internasjonalt/Naturpanele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pbes.ne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miljodirektoratet.no/no/Tema/Internasjonalt/Naturpanele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dirty="0">
                <a:effectLst/>
                <a:latin typeface="Calibri" panose="020F0502020204030204" pitchFamily="34" charset="0"/>
                <a:ea typeface="Calibri" panose="020F0502020204030204" pitchFamily="34" charset="0"/>
              </a:rPr>
              <a:t>Hei,</a:t>
            </a:r>
          </a:p>
          <a:p>
            <a:r>
              <a:rPr lang="nb-NO" sz="1800" dirty="0">
                <a:effectLst/>
                <a:latin typeface="Calibri" panose="020F0502020204030204" pitchFamily="34" charset="0"/>
                <a:ea typeface="Calibri" panose="020F0502020204030204" pitchFamily="34" charset="0"/>
              </a:rPr>
              <a:t>Vi har som avtalt jobbet videre med innholdet i et </a:t>
            </a:r>
            <a:r>
              <a:rPr lang="nb-NO" sz="1800" dirty="0" err="1">
                <a:effectLst/>
                <a:latin typeface="Calibri" panose="020F0502020204030204" pitchFamily="34" charset="0"/>
                <a:ea typeface="Calibri" panose="020F0502020204030204" pitchFamily="34" charset="0"/>
              </a:rPr>
              <a:t>webinar</a:t>
            </a:r>
            <a:r>
              <a:rPr lang="nb-NO" sz="1800" dirty="0">
                <a:effectLst/>
                <a:latin typeface="Calibri" panose="020F0502020204030204" pitchFamily="34" charset="0"/>
                <a:ea typeface="Calibri" panose="020F0502020204030204" pitchFamily="34" charset="0"/>
              </a:rPr>
              <a:t> om bærekraft, og fått på plass spennende foredragsholdere. Tidspunktet som passer best for dem er onsdag 11. januar fra 13 – 15. Vi håper det kan passe for flest mulig av dere. Det vil også bli  tatt opptak av </a:t>
            </a:r>
            <a:r>
              <a:rPr lang="nb-NO" sz="1800" dirty="0" err="1">
                <a:effectLst/>
                <a:latin typeface="Calibri" panose="020F0502020204030204" pitchFamily="34" charset="0"/>
                <a:ea typeface="Calibri" panose="020F0502020204030204" pitchFamily="34" charset="0"/>
              </a:rPr>
              <a:t>webinaret</a:t>
            </a:r>
            <a:r>
              <a:rPr lang="nb-NO" sz="1800" dirty="0">
                <a:effectLst/>
                <a:latin typeface="Calibri" panose="020F0502020204030204" pitchFamily="34" charset="0"/>
                <a:ea typeface="Calibri" panose="020F0502020204030204" pitchFamily="34" charset="0"/>
              </a:rPr>
              <a:t> så man kan høre det på et annet tidspunkt om det ikke skulle passe. </a:t>
            </a:r>
          </a:p>
          <a:p>
            <a:r>
              <a:rPr lang="nb-NO" sz="1800" dirty="0">
                <a:effectLst/>
                <a:latin typeface="Calibri" panose="020F0502020204030204" pitchFamily="34" charset="0"/>
                <a:ea typeface="Calibri" panose="020F0502020204030204" pitchFamily="34" charset="0"/>
              </a:rPr>
              <a:t> </a:t>
            </a:r>
          </a:p>
          <a:p>
            <a:r>
              <a:rPr lang="nb-NO" sz="1800" dirty="0">
                <a:effectLst/>
                <a:latin typeface="Calibri" panose="020F0502020204030204" pitchFamily="34" charset="0"/>
                <a:ea typeface="Calibri" panose="020F0502020204030204" pitchFamily="34" charset="0"/>
              </a:rPr>
              <a:t>Tittel og endelig innhold er ikke fastsatt, men de som vil bidra er</a:t>
            </a:r>
          </a:p>
          <a:p>
            <a:r>
              <a:rPr lang="nb-NO" sz="1800" dirty="0">
                <a:effectLst/>
                <a:latin typeface="Calibri" panose="020F0502020204030204" pitchFamily="34" charset="0"/>
                <a:ea typeface="Calibri" panose="020F0502020204030204" pitchFamily="34" charset="0"/>
              </a:rPr>
              <a:t> </a:t>
            </a: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Professor Vigdis Vandvik fra Universitetet i Bergen (som ble anbefalt av Toril). Hun er </a:t>
            </a:r>
            <a:r>
              <a:rPr lang="nb-NO" sz="1800" dirty="0" err="1">
                <a:effectLst/>
                <a:latin typeface="Calibri" panose="020F0502020204030204" pitchFamily="34" charset="0"/>
                <a:ea typeface="Times New Roman" panose="02020603050405020304" pitchFamily="18" charset="0"/>
              </a:rPr>
              <a:t>planteøkolog</a:t>
            </a:r>
            <a:r>
              <a:rPr lang="nb-NO" sz="1800" dirty="0">
                <a:effectLst/>
                <a:latin typeface="Calibri" panose="020F0502020204030204" pitchFamily="34" charset="0"/>
                <a:ea typeface="Times New Roman" panose="02020603050405020304" pitchFamily="18" charset="0"/>
              </a:rPr>
              <a:t> og spesielt opptatt av klima- og miljøendringer og deres påvirkninger på naturen. Hun er mye brukt som foredragsholder der hun </a:t>
            </a:r>
            <a:r>
              <a:rPr lang="nb-NO" sz="1800" dirty="0" err="1">
                <a:effectLst/>
                <a:latin typeface="Calibri" panose="020F0502020204030204" pitchFamily="34" charset="0"/>
                <a:ea typeface="Times New Roman" panose="02020603050405020304" pitchFamily="18" charset="0"/>
              </a:rPr>
              <a:t>kommuiserer</a:t>
            </a:r>
            <a:r>
              <a:rPr lang="nb-NO" sz="1800" dirty="0">
                <a:effectLst/>
                <a:latin typeface="Calibri" panose="020F0502020204030204" pitchFamily="34" charset="0"/>
                <a:ea typeface="Times New Roman" panose="02020603050405020304" pitchFamily="18" charset="0"/>
              </a:rPr>
              <a:t> resultater og samfunnsmessige implikasjoner av sin forskning. Les mer om henne her: </a:t>
            </a:r>
            <a:r>
              <a:rPr lang="nb-NO" sz="1800" u="sng" dirty="0">
                <a:solidFill>
                  <a:srgbClr val="0563C1"/>
                </a:solidFill>
                <a:effectLst/>
                <a:latin typeface="Calibri" panose="020F0502020204030204" pitchFamily="34" charset="0"/>
                <a:ea typeface="Times New Roman" panose="02020603050405020304" pitchFamily="18" charset="0"/>
                <a:hlinkClick r:id="rId3"/>
              </a:rPr>
              <a:t>Vigdis Vandvik | Universitetet i Bergen (uib.no)</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Direktør Agathe Schjetlein fra Finans Norge, som er ansvarlig for bærekraft og medlemskontakt. Hun jobber blant annet med finansnæringens klimakart, grønn finans, klimatilpasning , ESG og ansvarlige investeringer. Agathe har også en fortid i kommunikasjonsavdelingen i Eksportfinans. Agathe kan du lese mer om her:  </a:t>
            </a:r>
            <a:r>
              <a:rPr lang="nb-NO" sz="1800" u="sng" dirty="0">
                <a:solidFill>
                  <a:srgbClr val="0563C1"/>
                </a:solidFill>
                <a:effectLst/>
                <a:latin typeface="Calibri" panose="020F0502020204030204" pitchFamily="34" charset="0"/>
                <a:ea typeface="Times New Roman" panose="02020603050405020304" pitchFamily="18" charset="0"/>
                <a:hlinkClick r:id="rId4"/>
              </a:rPr>
              <a:t>Schjetlein Agathe | Finans Norge</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Henning Nilsen fra Eksportfinans, han er miljøfyrtårnansvarlig i selskapet og leder den interne arbeidsgruppen for bærekraft. Han jobber til daglig i internbanken/</a:t>
            </a:r>
            <a:r>
              <a:rPr lang="nb-NO" sz="1800" dirty="0" err="1">
                <a:effectLst/>
                <a:latin typeface="Calibri" panose="020F0502020204030204" pitchFamily="34" charset="0"/>
                <a:ea typeface="Times New Roman" panose="02020603050405020304" pitchFamily="18" charset="0"/>
              </a:rPr>
              <a:t>treasury</a:t>
            </a:r>
            <a:r>
              <a:rPr lang="nb-NO" sz="1800" dirty="0">
                <a:effectLst/>
                <a:latin typeface="Calibri" panose="020F0502020204030204" pitchFamily="34" charset="0"/>
                <a:ea typeface="Times New Roman" panose="02020603050405020304" pitchFamily="18" charset="0"/>
              </a:rPr>
              <a:t>. Han vil snakke om hvordan Eksportfinans arbeider med bærekraft. </a:t>
            </a:r>
            <a:endParaRPr lang="nb-NO" sz="1800" dirty="0">
              <a:effectLst/>
              <a:latin typeface="Calibri" panose="020F0502020204030204" pitchFamily="34" charset="0"/>
              <a:ea typeface="Calibri" panose="020F0502020204030204" pitchFamily="34" charset="0"/>
            </a:endParaRPr>
          </a:p>
          <a:p>
            <a:r>
              <a:rPr lang="nb-NO" sz="1800" dirty="0">
                <a:effectLst/>
                <a:latin typeface="Calibri" panose="020F0502020204030204" pitchFamily="34" charset="0"/>
                <a:ea typeface="Calibri" panose="020F0502020204030204" pitchFamily="34" charset="0"/>
              </a:rPr>
              <a:t> </a:t>
            </a:r>
          </a:p>
          <a:p>
            <a:r>
              <a:rPr lang="nb-NO" sz="1800" dirty="0">
                <a:effectLst/>
                <a:latin typeface="Calibri" panose="020F0502020204030204" pitchFamily="34" charset="0"/>
                <a:ea typeface="Calibri" panose="020F0502020204030204" pitchFamily="34" charset="0"/>
              </a:rPr>
              <a:t>Vel møtt</a:t>
            </a:r>
          </a:p>
          <a:p>
            <a:r>
              <a:rPr lang="nb-NO" sz="1800" dirty="0">
                <a:effectLst/>
                <a:latin typeface="Calibri" panose="020F0502020204030204" pitchFamily="34" charset="0"/>
                <a:ea typeface="Calibri" panose="020F0502020204030204" pitchFamily="34" charset="0"/>
              </a:rPr>
              <a:t>Hilsen Elise</a:t>
            </a:r>
          </a:p>
          <a:p>
            <a:endParaRPr lang="nb-NO" sz="19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F8A2AF7-2D85-4421-9B02-2B5F9CC37447}" type="slidenum">
              <a:rPr lang="nb-NO" smtClean="0"/>
              <a:t>1</a:t>
            </a:fld>
            <a:endParaRPr lang="nb-NO"/>
          </a:p>
        </p:txBody>
      </p:sp>
    </p:spTree>
    <p:extLst>
      <p:ext uri="{BB962C8B-B14F-4D97-AF65-F5344CB8AC3E}">
        <p14:creationId xmlns:p14="http://schemas.microsoft.com/office/powerpoint/2010/main" val="406837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Reell trussel, for eksempel mot villreinen. https://brage.nina.no/nina-xmlui/handle/11250/2759600</a:t>
            </a:r>
          </a:p>
          <a:p>
            <a:r>
              <a:rPr lang="nb-NO" dirty="0"/>
              <a:t>https://www.ssb.no/natur-og-miljo/artikler-og-publikasjoner/flere-nye-hytter-i-unike-villreinomrader (20.000 hytter totalt)</a:t>
            </a:r>
          </a:p>
        </p:txBody>
      </p:sp>
      <p:sp>
        <p:nvSpPr>
          <p:cNvPr id="4" name="Slide Number Placeholder 3"/>
          <p:cNvSpPr>
            <a:spLocks noGrp="1"/>
          </p:cNvSpPr>
          <p:nvPr>
            <p:ph type="sldNum" sz="quarter" idx="5"/>
          </p:nvPr>
        </p:nvSpPr>
        <p:spPr/>
        <p:txBody>
          <a:bodyPr/>
          <a:lstStyle/>
          <a:p>
            <a:fld id="{EF8A2AF7-2D85-4421-9B02-2B5F9CC37447}" type="slidenum">
              <a:rPr lang="nb-NO" smtClean="0"/>
              <a:t>12</a:t>
            </a:fld>
            <a:endParaRPr lang="nb-NO"/>
          </a:p>
        </p:txBody>
      </p:sp>
    </p:spTree>
    <p:extLst>
      <p:ext uri="{BB962C8B-B14F-4D97-AF65-F5344CB8AC3E}">
        <p14:creationId xmlns:p14="http://schemas.microsoft.com/office/powerpoint/2010/main" val="904409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Man kan jo tenke at natur, det har i god kontroll på her i Norge. Så alt vi trenger å gjøre er å sende noen penger til regnskogen, og så er alt på stell. </a:t>
            </a:r>
          </a:p>
        </p:txBody>
      </p:sp>
      <p:sp>
        <p:nvSpPr>
          <p:cNvPr id="4" name="Slide Number Placeholder 3"/>
          <p:cNvSpPr>
            <a:spLocks noGrp="1"/>
          </p:cNvSpPr>
          <p:nvPr>
            <p:ph type="sldNum" sz="quarter" idx="5"/>
          </p:nvPr>
        </p:nvSpPr>
        <p:spPr/>
        <p:txBody>
          <a:bodyPr/>
          <a:lstStyle/>
          <a:p>
            <a:fld id="{EF8A2AF7-2D85-4421-9B02-2B5F9CC37447}" type="slidenum">
              <a:rPr lang="nb-NO" smtClean="0"/>
              <a:t>13</a:t>
            </a:fld>
            <a:endParaRPr lang="nb-NO"/>
          </a:p>
        </p:txBody>
      </p:sp>
    </p:spTree>
    <p:extLst>
      <p:ext uri="{BB962C8B-B14F-4D97-AF65-F5344CB8AC3E}">
        <p14:creationId xmlns:p14="http://schemas.microsoft.com/office/powerpoint/2010/main" val="161040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en av de tingene vi vil er å bygge hytter. </a:t>
            </a:r>
          </a:p>
          <a:p>
            <a:endParaRPr lang="nb-NO" dirty="0"/>
          </a:p>
          <a:p>
            <a:pPr defTabSz="947958">
              <a:defRPr/>
            </a:pPr>
            <a:r>
              <a:rPr lang="nb-NO" dirty="0"/>
              <a:t>25% av  arealinngrepene i Norge. Disse hyttebyene kommer med stadig større hytter og mer infrastruktur. Dette påvirker naturen på mange vis - endrer landskapet, lysforholdene, vann og bassdrag, og jordsmonnet.  </a:t>
            </a:r>
          </a:p>
          <a:p>
            <a:endParaRPr lang="nb-NO" dirty="0"/>
          </a:p>
          <a:p>
            <a:r>
              <a:rPr lang="nb-NO" dirty="0"/>
              <a:t>Planlegges 700 km2 til! Enormt! </a:t>
            </a:r>
          </a:p>
          <a:p>
            <a:endParaRPr lang="nb-NO" dirty="0"/>
          </a:p>
          <a:p>
            <a:r>
              <a:rPr lang="nb-NO" dirty="0"/>
              <a:t>Og disse hyttene kommer ikke hvor som helst – de kommer jo i eller nær den fineste naturen vi har! </a:t>
            </a:r>
          </a:p>
          <a:p>
            <a:pPr defTabSz="947958">
              <a:defRPr/>
            </a:pPr>
            <a:r>
              <a:rPr lang="nb-NO" dirty="0"/>
              <a:t>I de viktige overgangene mellom skog og fjell, og mellom sjø og land. </a:t>
            </a:r>
          </a:p>
          <a:p>
            <a:endParaRPr lang="nb-NO" dirty="0"/>
          </a:p>
          <a:p>
            <a:r>
              <a:rPr lang="nb-NO" dirty="0"/>
              <a:t>***</a:t>
            </a:r>
          </a:p>
          <a:p>
            <a:r>
              <a:rPr lang="nb-NO" dirty="0"/>
              <a:t>&gt;90% av hyttebyggingen planlegges i skog.  Hytter er den viktigste årsak til planlagt nedbygging av myr. </a:t>
            </a:r>
          </a:p>
          <a:p>
            <a:r>
              <a:rPr lang="nb-NO" dirty="0"/>
              <a:t> </a:t>
            </a:r>
          </a:p>
          <a:p>
            <a:endParaRPr lang="nb-NO" dirty="0"/>
          </a:p>
          <a:p>
            <a:endParaRPr lang="nb-NO" dirty="0"/>
          </a:p>
          <a:p>
            <a:r>
              <a:rPr lang="nb-NO" dirty="0"/>
              <a:t>2777 km2 planlagt utbygd i gjeldende reguleringsplaner</a:t>
            </a:r>
          </a:p>
          <a:p>
            <a:r>
              <a:rPr lang="nb-NO" dirty="0"/>
              <a:t>25%  - 700 km2, til fritidsboliger (bare bolig, 40%, er større)</a:t>
            </a:r>
          </a:p>
          <a:p>
            <a:endParaRPr lang="nb-NO" dirty="0"/>
          </a:p>
          <a:p>
            <a:r>
              <a:rPr lang="nb-NO" dirty="0"/>
              <a:t>https://www.ssb.no/natur-og-miljo/artikler-og-publikasjoner/_attachment/415893?_ts=170f85e8160</a:t>
            </a:r>
          </a:p>
          <a:p>
            <a:endParaRPr lang="nb-NO" dirty="0"/>
          </a:p>
          <a:p>
            <a:r>
              <a:rPr lang="nb-NO" dirty="0"/>
              <a:t>https://www.nrk.no/ytring/markspist-av-hyttebygging-1.15966260</a:t>
            </a:r>
          </a:p>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14</a:t>
            </a:fld>
            <a:endParaRPr lang="nb-NO"/>
          </a:p>
        </p:txBody>
      </p:sp>
    </p:spTree>
    <p:extLst>
      <p:ext uri="{BB962C8B-B14F-4D97-AF65-F5344CB8AC3E}">
        <p14:creationId xmlns:p14="http://schemas.microsoft.com/office/powerpoint/2010/main" val="381798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der er jo ikke bare hytter. Her er vi i Voss. Dette er jo riktig fin natur? Eller? </a:t>
            </a:r>
          </a:p>
          <a:p>
            <a:endParaRPr lang="nb-NO" dirty="0"/>
          </a:p>
          <a:p>
            <a:r>
              <a:rPr lang="nb-NO" dirty="0"/>
              <a:t>(rams opp)</a:t>
            </a:r>
          </a:p>
          <a:p>
            <a:endParaRPr lang="nb-NO" dirty="0"/>
          </a:p>
          <a:p>
            <a:r>
              <a:rPr lang="nb-NO" dirty="0"/>
              <a:t>Det er ikke så mye plass til naturen. </a:t>
            </a:r>
          </a:p>
          <a:p>
            <a:endParaRPr lang="nb-NO" dirty="0"/>
          </a:p>
          <a:p>
            <a:r>
              <a:rPr lang="nb-NO" dirty="0"/>
              <a:t>Naturvernforbundet har nettopp laget en oversikt over arealinngrep i Norge. Det mest </a:t>
            </a:r>
            <a:r>
              <a:rPr lang="nb-NO" dirty="0" err="1"/>
              <a:t>overrakskende</a:t>
            </a:r>
            <a:r>
              <a:rPr lang="nb-NO" dirty="0"/>
              <a:t> med denne var at de måtte lage den – at vi ikke har god statistikk på arealbruken vår! </a:t>
            </a:r>
          </a:p>
          <a:p>
            <a:endParaRPr lang="nb-NO" dirty="0"/>
          </a:p>
          <a:p>
            <a:r>
              <a:rPr lang="nb-NO" dirty="0"/>
              <a:t>Artsdatabanken sine rødlister viser at arealinngrep er den største trusselen mot arter og natur i </a:t>
            </a:r>
            <a:r>
              <a:rPr lang="nb-NO" dirty="0" err="1"/>
              <a:t>norge</a:t>
            </a:r>
            <a:r>
              <a:rPr lang="nb-NO" dirty="0"/>
              <a:t>. Og opp mot ¼ av artene våre er trua. Norsk natur har det ikke spesielt mye bedre enn det globale snittet. Og det er ganske dårlig levert, i et så grisgrendt land </a:t>
            </a:r>
          </a:p>
          <a:p>
            <a:endParaRPr lang="nb-NO" dirty="0"/>
          </a:p>
          <a:p>
            <a:r>
              <a:rPr lang="nb-NO" dirty="0"/>
              <a:t>https://naturvernforbundet.no/areal-og-plansaker/rapport-avdekker-store-arealinngrep-article42567-4407.html</a:t>
            </a:r>
          </a:p>
          <a:p>
            <a:r>
              <a:rPr lang="nb-NO" dirty="0"/>
              <a:t>https://artsdatabanken.no/lister/rodlisteforarter/2021</a:t>
            </a:r>
          </a:p>
          <a:p>
            <a:r>
              <a:rPr lang="nb-NO" dirty="0"/>
              <a:t>https://artsdatabanken.no/rodlistefornaturtyper</a:t>
            </a:r>
          </a:p>
        </p:txBody>
      </p:sp>
      <p:sp>
        <p:nvSpPr>
          <p:cNvPr id="4" name="Slide Number Placeholder 3"/>
          <p:cNvSpPr>
            <a:spLocks noGrp="1"/>
          </p:cNvSpPr>
          <p:nvPr>
            <p:ph type="sldNum" sz="quarter" idx="10"/>
          </p:nvPr>
        </p:nvSpPr>
        <p:spPr/>
        <p:txBody>
          <a:bodyPr/>
          <a:lstStyle/>
          <a:p>
            <a:fld id="{EF8A2AF7-2D85-4421-9B02-2B5F9CC37447}" type="slidenum">
              <a:rPr lang="nb-NO" smtClean="0"/>
              <a:t>16</a:t>
            </a:fld>
            <a:endParaRPr lang="nb-NO"/>
          </a:p>
        </p:txBody>
      </p:sp>
    </p:spTree>
    <p:extLst>
      <p:ext uri="{BB962C8B-B14F-4D97-AF65-F5344CB8AC3E}">
        <p14:creationId xmlns:p14="http://schemas.microsoft.com/office/powerpoint/2010/main" val="3311059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18</a:t>
            </a:fld>
            <a:endParaRPr lang="nb-NO"/>
          </a:p>
        </p:txBody>
      </p:sp>
    </p:spTree>
    <p:extLst>
      <p:ext uri="{BB962C8B-B14F-4D97-AF65-F5344CB8AC3E}">
        <p14:creationId xmlns:p14="http://schemas.microsoft.com/office/powerpoint/2010/main" val="251246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Så vi har en utfordring. </a:t>
            </a:r>
          </a:p>
        </p:txBody>
      </p:sp>
      <p:sp>
        <p:nvSpPr>
          <p:cNvPr id="4" name="Slide Number Placeholder 3"/>
          <p:cNvSpPr>
            <a:spLocks noGrp="1"/>
          </p:cNvSpPr>
          <p:nvPr>
            <p:ph type="sldNum" sz="quarter" idx="5"/>
          </p:nvPr>
        </p:nvSpPr>
        <p:spPr/>
        <p:txBody>
          <a:bodyPr/>
          <a:lstStyle/>
          <a:p>
            <a:fld id="{EF8A2AF7-2D85-4421-9B02-2B5F9CC37447}" type="slidenum">
              <a:rPr lang="nb-NO" smtClean="0"/>
              <a:t>19</a:t>
            </a:fld>
            <a:endParaRPr lang="nb-NO"/>
          </a:p>
        </p:txBody>
      </p:sp>
    </p:spTree>
    <p:extLst>
      <p:ext uri="{BB962C8B-B14F-4D97-AF65-F5344CB8AC3E}">
        <p14:creationId xmlns:p14="http://schemas.microsoft.com/office/powerpoint/2010/main" val="24395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Tja. Man kan jo spørre seg. Parisavtalen er jo viktig, og riktig. Men har den gjort så innmari stor forskjell for klimaet, sånn egentlig?</a:t>
            </a:r>
          </a:p>
          <a:p>
            <a:endParaRPr lang="nb-NO" dirty="0"/>
          </a:p>
          <a:p>
            <a:r>
              <a:rPr lang="nb-NO" dirty="0"/>
              <a:t>Her ser dere en kurve over </a:t>
            </a:r>
            <a:r>
              <a:rPr lang="nb-NO" dirty="0" err="1"/>
              <a:t>mennekelige</a:t>
            </a:r>
            <a:r>
              <a:rPr lang="nb-NO" dirty="0"/>
              <a:t> </a:t>
            </a:r>
            <a:r>
              <a:rPr lang="nb-NO" dirty="0" err="1"/>
              <a:t>klimagasutslipp</a:t>
            </a:r>
            <a:r>
              <a:rPr lang="nb-NO" dirty="0"/>
              <a:t>, og global oppvarming, fra blått til rødt, siden 1960. Og her er alle klimaavtalene. Man kan jo bli motløs av mindre. </a:t>
            </a:r>
          </a:p>
        </p:txBody>
      </p:sp>
      <p:sp>
        <p:nvSpPr>
          <p:cNvPr id="4" name="Slide Number Placeholder 3"/>
          <p:cNvSpPr>
            <a:spLocks noGrp="1"/>
          </p:cNvSpPr>
          <p:nvPr>
            <p:ph type="sldNum" sz="quarter" idx="5"/>
          </p:nvPr>
        </p:nvSpPr>
        <p:spPr/>
        <p:txBody>
          <a:bodyPr/>
          <a:lstStyle/>
          <a:p>
            <a:fld id="{EF8A2AF7-2D85-4421-9B02-2B5F9CC37447}" type="slidenum">
              <a:rPr lang="nb-NO" smtClean="0"/>
              <a:t>20</a:t>
            </a:fld>
            <a:endParaRPr lang="nb-NO"/>
          </a:p>
        </p:txBody>
      </p:sp>
    </p:spTree>
    <p:extLst>
      <p:ext uri="{BB962C8B-B14F-4D97-AF65-F5344CB8AC3E}">
        <p14:creationId xmlns:p14="http://schemas.microsoft.com/office/powerpoint/2010/main" val="425556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Vel. Dette er </a:t>
            </a:r>
            <a:r>
              <a:rPr lang="nb-NO" dirty="0" err="1"/>
              <a:t>Svitlana</a:t>
            </a:r>
            <a:r>
              <a:rPr lang="nb-NO" dirty="0"/>
              <a:t> </a:t>
            </a:r>
            <a:r>
              <a:rPr lang="nb-NO" dirty="0" err="1"/>
              <a:t>Krakovska</a:t>
            </a:r>
            <a:r>
              <a:rPr lang="nb-NO" dirty="0"/>
              <a:t>. I slutten av mars satt hun på zoom fra leiligheten sin i Kyiv, og forhandlet klimapanelet sin rapport om effekter og tilpasninger til klimaendringer. Hun sa dette: Menneskeskapte klimaendringer, og krigen mot Ukraina, har de </a:t>
            </a:r>
            <a:r>
              <a:rPr lang="nb-NO" dirty="0" err="1"/>
              <a:t>semma</a:t>
            </a:r>
            <a:r>
              <a:rPr lang="nb-NO" dirty="0"/>
              <a:t> underliggende årsakene Fossil energi, og vår avhengighet av den. Ting henger sammen. </a:t>
            </a:r>
          </a:p>
          <a:p>
            <a:endParaRPr lang="nb-NO" dirty="0"/>
          </a:p>
          <a:p>
            <a:r>
              <a:rPr lang="nb-NO" dirty="0"/>
              <a:t>https://economictimes.indiatimes.com/news/science/liveable-future-at-risk-un-climate-report-warns-of-species-extinction-insect-borne-disease-deadly-heatwaves-megastorms-more/articleshow/89906069.cms</a:t>
            </a:r>
          </a:p>
        </p:txBody>
      </p:sp>
      <p:sp>
        <p:nvSpPr>
          <p:cNvPr id="4" name="Slide Number Placeholder 3"/>
          <p:cNvSpPr>
            <a:spLocks noGrp="1"/>
          </p:cNvSpPr>
          <p:nvPr>
            <p:ph type="sldNum" sz="quarter" idx="5"/>
          </p:nvPr>
        </p:nvSpPr>
        <p:spPr/>
        <p:txBody>
          <a:bodyPr/>
          <a:lstStyle/>
          <a:p>
            <a:fld id="{EF8A2AF7-2D85-4421-9B02-2B5F9CC37447}" type="slidenum">
              <a:rPr lang="nb-NO" smtClean="0"/>
              <a:t>21</a:t>
            </a:fld>
            <a:endParaRPr lang="nb-NO"/>
          </a:p>
        </p:txBody>
      </p:sp>
    </p:spTree>
    <p:extLst>
      <p:ext uri="{BB962C8B-B14F-4D97-AF65-F5344CB8AC3E}">
        <p14:creationId xmlns:p14="http://schemas.microsoft.com/office/powerpoint/2010/main" val="123589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22</a:t>
            </a:fld>
            <a:endParaRPr lang="nb-NO"/>
          </a:p>
        </p:txBody>
      </p:sp>
    </p:spTree>
    <p:extLst>
      <p:ext uri="{BB962C8B-B14F-4D97-AF65-F5344CB8AC3E}">
        <p14:creationId xmlns:p14="http://schemas.microsoft.com/office/powerpoint/2010/main" val="379299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den rapporten som </a:t>
            </a:r>
            <a:r>
              <a:rPr lang="nb-NO" dirty="0" err="1"/>
              <a:t>Svitlana</a:t>
            </a:r>
            <a:r>
              <a:rPr lang="nb-NO" dirty="0"/>
              <a:t> ha vært en av hovedforfatterne bak viser også dette. Vi trenger naturen for å møte og for å bøte på klimakrisen. Dette er en av hovedfigurene i rapporten. Den er kompleks, men som de røde pilene viser så henger samfunnets klimagassutslipp, natur og samfunn tett sammen i en negativ dødsspiral… . Men det aller viktigste denne rapporten viser er at vi HAR farbare veier ut av krisen! Men skal vi greie det må vi ha naturen med på laget. Vi kan ikke MØTE eller BØTE på klimakrisen uten en fungerende natur, og derfor må alle TILTAK og TILPASNINGER også være naturvennlige. </a:t>
            </a:r>
          </a:p>
          <a:p>
            <a:endParaRPr lang="nb-NO" dirty="0"/>
          </a:p>
          <a:p>
            <a:r>
              <a:rPr lang="nb-NO" dirty="0"/>
              <a:t>Hvorfor er det sånn?</a:t>
            </a:r>
          </a:p>
          <a:p>
            <a:endParaRPr lang="nb-NO" dirty="0"/>
          </a:p>
          <a:p>
            <a:r>
              <a:rPr lang="nb-NO" dirty="0"/>
              <a:t>https://www.ipcc.ch/report/ar6/wg2/</a:t>
            </a:r>
          </a:p>
        </p:txBody>
      </p:sp>
      <p:sp>
        <p:nvSpPr>
          <p:cNvPr id="4" name="Slide Number Placeholder 3"/>
          <p:cNvSpPr>
            <a:spLocks noGrp="1"/>
          </p:cNvSpPr>
          <p:nvPr>
            <p:ph type="sldNum" sz="quarter" idx="5"/>
          </p:nvPr>
        </p:nvSpPr>
        <p:spPr/>
        <p:txBody>
          <a:bodyPr/>
          <a:lstStyle/>
          <a:p>
            <a:fld id="{EF8A2AF7-2D85-4421-9B02-2B5F9CC37447}" type="slidenum">
              <a:rPr lang="nb-NO" smtClean="0"/>
              <a:t>23</a:t>
            </a:fld>
            <a:endParaRPr lang="nb-NO"/>
          </a:p>
        </p:txBody>
      </p:sp>
    </p:spTree>
    <p:extLst>
      <p:ext uri="{BB962C8B-B14F-4D97-AF65-F5344CB8AC3E}">
        <p14:creationId xmlns:p14="http://schemas.microsoft.com/office/powerpoint/2010/main" val="292424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En rekke sjokkrapporter om naturen de siste årene. Antall ville dyr har minka med 70%. </a:t>
            </a:r>
          </a:p>
          <a:p>
            <a:r>
              <a:rPr lang="nb-NO" b="1" dirty="0"/>
              <a:t>25% av alle arter som finnes på jorda i dag er trua med utryddelse. Ikke særlig bedre i Norge.  1/7 av pattedyra, 1/5 av fuglene 1/6 av sommerfuglene våre er trua av utryddelse! </a:t>
            </a:r>
          </a:p>
          <a:p>
            <a:endParaRPr lang="nb-NO" b="1" dirty="0"/>
          </a:p>
          <a:p>
            <a:endParaRPr lang="nb-NO" b="1" dirty="0"/>
          </a:p>
          <a:p>
            <a:r>
              <a:rPr lang="nb-NO" b="1" dirty="0"/>
              <a:t>Rapporten om arealforringelse og restaurering viser blant annet at:</a:t>
            </a:r>
            <a:endParaRPr lang="nb-NO" dirty="0"/>
          </a:p>
          <a:p>
            <a:r>
              <a:rPr lang="nb-NO" dirty="0"/>
              <a:t>*Forringelse og ødeleggelse av natur skjer overalt, og må stanses nå. Det gjelder vårt livsgrunnlag.</a:t>
            </a:r>
          </a:p>
          <a:p>
            <a:r>
              <a:rPr lang="nb-NO" dirty="0"/>
              <a:t>*Minst 3,2 milliarder mennesker lider på grunn av ødelagt natur. Jorden går mot en sjette masseutryddelse. Tap av natur koster mer enn 10 prosent av verdens økonomi.</a:t>
            </a:r>
          </a:p>
          <a:p>
            <a:r>
              <a:rPr lang="nb-NO" dirty="0"/>
              <a:t>*Det lønner seg å berge og restaurere natur. Vi får igjen 10 ganger investeringen.*</a:t>
            </a:r>
          </a:p>
          <a:p>
            <a:r>
              <a:rPr lang="nb-NO" dirty="0"/>
              <a:t>*Vi er helt nødt til å stanse og snu ødeleggelsen av natur for å sikre alle tilgang til mat og rent vann, stanse farlige klimaendringer, hindre konflikter og unngå flyktningkriser.</a:t>
            </a:r>
          </a:p>
          <a:p>
            <a:r>
              <a:rPr lang="nb-NO" dirty="0"/>
              <a:t>*Myndighetenes innsats henger ofte ikke sammen og kommer for sent.</a:t>
            </a:r>
          </a:p>
          <a:p>
            <a:endParaRPr lang="nb-NO" dirty="0"/>
          </a:p>
          <a:p>
            <a:endParaRPr lang="nb-NO" dirty="0"/>
          </a:p>
          <a:p>
            <a:r>
              <a:rPr lang="en-US" dirty="0"/>
              <a:t>*Net primary productivity of ecosystem biomass and of agriculture is presently lower than it would have been under natural state on 23 per cent of the global terrestrial area, amounting to a 5 per cent reduction in total global net primary productivity (</a:t>
            </a:r>
            <a:r>
              <a:rPr lang="en-US" i="1" dirty="0"/>
              <a:t>established but incomplete</a:t>
            </a:r>
            <a:r>
              <a:rPr lang="en-US" dirty="0"/>
              <a:t>){4.2.3.2, 4.2.9.3}. </a:t>
            </a:r>
          </a:p>
          <a:p>
            <a:r>
              <a:rPr lang="en-US" dirty="0"/>
              <a:t>*Over the past two centuries, soil organic carbon, an indicator of soil health, has seen an estimated 8 per cent loss globally (176 gigatons of carbon (Gt C)) from land conversion and unsustainable land management practices (</a:t>
            </a:r>
            <a:r>
              <a:rPr lang="en-US" i="1" dirty="0"/>
              <a:t>established but incomplete</a:t>
            </a:r>
            <a:r>
              <a:rPr lang="en-US" dirty="0"/>
              <a:t>) {4.2.3.1, 7.2.1} (Figure SPM.7). Projections to 2050 predict further losses of 36 Gt C from soils, particularly in sub-Saharan Africa {7.2.1.1}. These future losses are projected to come from the expansion of agricultural land into natural areas (16 Gt C), degradation due to inappropriate land management </a:t>
            </a:r>
          </a:p>
          <a:p>
            <a:endParaRPr lang="nb-NO" dirty="0"/>
          </a:p>
          <a:p>
            <a:r>
              <a:rPr lang="en-US" dirty="0"/>
              <a:t>*Between 1970 and 2012, the index of the average population size of wild terrestrial vertebrate species declined by 38 per cent and that of freshwater vertebrate species by 81 per cent (</a:t>
            </a:r>
            <a:r>
              <a:rPr lang="en-US" i="1" dirty="0"/>
              <a:t>established but incomplete</a:t>
            </a:r>
            <a:r>
              <a:rPr lang="en-US" dirty="0"/>
              <a:t>){4.2.9, 7.2.2}. Species extinction rates are currently hundreds to thousands of times above the long-term rate of species turnover (</a:t>
            </a:r>
            <a:r>
              <a:rPr lang="en-US" i="1" dirty="0"/>
              <a:t>established but incomplete</a:t>
            </a:r>
            <a:r>
              <a:rPr lang="en-US" dirty="0"/>
              <a:t>) {4.2.9.1, 7.2.2}. There is a body of evidence suggesting a positive association between diversity, especially functional biodiversity, ecosystem functions and resilience to disturbance (</a:t>
            </a:r>
            <a:r>
              <a:rPr lang="en-US" i="1" dirty="0"/>
              <a:t>established but incomplete</a:t>
            </a:r>
            <a:r>
              <a:rPr lang="en-US" dirty="0"/>
              <a:t>) {4.2.9.3}. </a:t>
            </a:r>
          </a:p>
          <a:p>
            <a:endParaRPr lang="nb-NO" dirty="0"/>
          </a:p>
          <a:p>
            <a:endParaRPr lang="nb-NO" dirty="0"/>
          </a:p>
          <a:p>
            <a:endParaRPr lang="nb-NO" dirty="0"/>
          </a:p>
          <a:p>
            <a:r>
              <a:rPr lang="nb-NO" dirty="0"/>
              <a:t>Naturforvaltningen må sammen med alle sektorer se på hele landskap og landbruk, skogbruk, energi, vann og infrastruktur i en helhet.</a:t>
            </a:r>
          </a:p>
          <a:p>
            <a:r>
              <a:rPr lang="nb-NO" dirty="0"/>
              <a:t>Regjeringer i 127 land utgjør </a:t>
            </a:r>
            <a:r>
              <a:rPr lang="nb-NO" dirty="0">
                <a:hlinkClick r:id="rId3"/>
              </a:rPr>
              <a:t>IPBES</a:t>
            </a:r>
            <a:r>
              <a:rPr lang="nb-NO" dirty="0"/>
              <a:t> (</a:t>
            </a:r>
            <a:r>
              <a:rPr lang="nb-NO" dirty="0" err="1"/>
              <a:t>the</a:t>
            </a:r>
            <a:r>
              <a:rPr lang="nb-NO" dirty="0"/>
              <a:t> </a:t>
            </a:r>
            <a:r>
              <a:rPr lang="nb-NO" dirty="0" err="1"/>
              <a:t>Intergovernmental</a:t>
            </a:r>
            <a:r>
              <a:rPr lang="nb-NO" dirty="0"/>
              <a:t> Science-Policy Platform </a:t>
            </a:r>
            <a:r>
              <a:rPr lang="nb-NO" dirty="0" err="1"/>
              <a:t>on</a:t>
            </a:r>
            <a:r>
              <a:rPr lang="nb-NO" dirty="0"/>
              <a:t> Biodiversity and </a:t>
            </a:r>
            <a:r>
              <a:rPr lang="nb-NO" dirty="0" err="1"/>
              <a:t>Ecosystem</a:t>
            </a:r>
            <a:r>
              <a:rPr lang="nb-NO" dirty="0"/>
              <a:t> Services) og omtales som </a:t>
            </a:r>
            <a:r>
              <a:rPr lang="nb-NO" dirty="0">
                <a:hlinkClick r:id="rId4"/>
              </a:rPr>
              <a:t>Naturpanelet</a:t>
            </a:r>
            <a:r>
              <a:rPr lang="nb-NO" dirty="0"/>
              <a:t> i norsk naturforvaltning.</a:t>
            </a:r>
          </a:p>
          <a:p>
            <a:endParaRPr lang="nb-NO" dirty="0"/>
          </a:p>
          <a:p>
            <a:r>
              <a:rPr lang="nb-NO" dirty="0"/>
              <a:t>Rapporten er et resultat av arbeidet til over 550 ledende eksperter fra over 100 land og har tatt over tre år å utarbeide. Rapportene gir ikke bare svært overbevisende dokumentasjon på den dårlige tilstanden på forringet natur og ødelagte økosystemer, og at en tredel av verdens befolkning lider under ødelagt natur, men peker også på hvordan vi kan leve i samspill med naturen framover.</a:t>
            </a:r>
          </a:p>
          <a:p>
            <a:r>
              <a:rPr lang="nb-NO" dirty="0"/>
              <a:t>– Et imponerende arbeid er lagt ned, og verdens fremste forskere har nå feid all tvil til side om at landforringelse og arealforbruk er en av våre største miljøutfordringer og at vi må redde økosystemene for å redde oss selv. Rapporten gir myndighetene det nødvendige</a:t>
            </a:r>
          </a:p>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4</a:t>
            </a:fld>
            <a:endParaRPr lang="nb-NO"/>
          </a:p>
        </p:txBody>
      </p:sp>
    </p:spTree>
    <p:extLst>
      <p:ext uri="{BB962C8B-B14F-4D97-AF65-F5344CB8AC3E}">
        <p14:creationId xmlns:p14="http://schemas.microsoft.com/office/powerpoint/2010/main" val="256844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Vegetasjon ~+/- 60, hav ~ +/- 90, industri og arealbruk ~7, men de går bare en vei…</a:t>
            </a:r>
          </a:p>
        </p:txBody>
      </p:sp>
      <p:sp>
        <p:nvSpPr>
          <p:cNvPr id="4" name="Slide Number Placeholder 3"/>
          <p:cNvSpPr>
            <a:spLocks noGrp="1"/>
          </p:cNvSpPr>
          <p:nvPr>
            <p:ph type="sldNum" sz="quarter" idx="5"/>
          </p:nvPr>
        </p:nvSpPr>
        <p:spPr/>
        <p:txBody>
          <a:bodyPr/>
          <a:lstStyle/>
          <a:p>
            <a:fld id="{EF8A2AF7-2D85-4421-9B02-2B5F9CC37447}" type="slidenum">
              <a:rPr lang="nb-NO" smtClean="0"/>
              <a:t>24</a:t>
            </a:fld>
            <a:endParaRPr lang="nb-NO"/>
          </a:p>
        </p:txBody>
      </p:sp>
    </p:spTree>
    <p:extLst>
      <p:ext uri="{BB962C8B-B14F-4D97-AF65-F5344CB8AC3E}">
        <p14:creationId xmlns:p14="http://schemas.microsoft.com/office/powerpoint/2010/main" val="397921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naturen skal jo ikke bare lagre karbon, den skal gjøre andre jobber samtidig! Den skal for eksempel sikre biologisk mangfold, og vannressurser. Denne artikkelen kom i fjor, den viser hvilke områder som har den aller mest verdifulle naturen dersom vi skal ta vare på ALLE disse naturgodene.  Da er det ikke bare tropene som gjelder – norsk natur er verdifull, blant annet fordi den har viktige karbonlagre. </a:t>
            </a:r>
          </a:p>
          <a:p>
            <a:endParaRPr lang="nb-NO" dirty="0"/>
          </a:p>
          <a:p>
            <a:r>
              <a:rPr lang="nb-NO" dirty="0"/>
              <a:t>7.. Av arealet, 18 .. Av karbonlagrene. Nesten 3 x globalt snitt!</a:t>
            </a:r>
          </a:p>
          <a:p>
            <a:endParaRPr lang="nb-NO" dirty="0"/>
          </a:p>
          <a:p>
            <a:r>
              <a:rPr lang="nb-NO" dirty="0"/>
              <a:t>https://www.nature.com/articles/s41559-021-01528-7</a:t>
            </a:r>
          </a:p>
        </p:txBody>
      </p:sp>
      <p:sp>
        <p:nvSpPr>
          <p:cNvPr id="4" name="Slide Number Placeholder 3"/>
          <p:cNvSpPr>
            <a:spLocks noGrp="1"/>
          </p:cNvSpPr>
          <p:nvPr>
            <p:ph type="sldNum" sz="quarter" idx="5"/>
          </p:nvPr>
        </p:nvSpPr>
        <p:spPr/>
        <p:txBody>
          <a:bodyPr/>
          <a:lstStyle/>
          <a:p>
            <a:fld id="{EF8A2AF7-2D85-4421-9B02-2B5F9CC37447}" type="slidenum">
              <a:rPr lang="nb-NO" smtClean="0"/>
              <a:t>25</a:t>
            </a:fld>
            <a:endParaRPr lang="nb-NO"/>
          </a:p>
        </p:txBody>
      </p:sp>
    </p:spTree>
    <p:extLst>
      <p:ext uri="{BB962C8B-B14F-4D97-AF65-F5344CB8AC3E}">
        <p14:creationId xmlns:p14="http://schemas.microsoft.com/office/powerpoint/2010/main" val="2414755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r>
              <a:rPr lang="nb-NO" dirty="0"/>
              <a:t>Norge er faktisk en supermakt på naturlig karbonlagning!  Vi har nesten 3x så mye karbon per kvadratmeter som det globale snittet. </a:t>
            </a:r>
          </a:p>
          <a:p>
            <a:endParaRPr lang="nb-NO" dirty="0"/>
          </a:p>
          <a:p>
            <a:r>
              <a:rPr lang="nb-NO" dirty="0"/>
              <a:t>Høres rart ut – tenker på tropene? Hemmeligheten er i jorda! Denne figuren viser de globale karbonlagrene over og under bakken. Fra Sørpolen via ekvator til Nordpolen. I trompene har de høye trær – men under bakken er det vi i de boreale strøkene som regjerer! </a:t>
            </a:r>
          </a:p>
          <a:p>
            <a:r>
              <a:rPr lang="nb-NO" dirty="0"/>
              <a:t>Vi må ta vare på jorda vår! Og hvor finnes den? Jo i skogene og myrene våre!  </a:t>
            </a:r>
          </a:p>
        </p:txBody>
      </p:sp>
      <p:sp>
        <p:nvSpPr>
          <p:cNvPr id="4" name="Slide Number Placeholder 3"/>
          <p:cNvSpPr>
            <a:spLocks noGrp="1"/>
          </p:cNvSpPr>
          <p:nvPr>
            <p:ph type="sldNum" sz="quarter" idx="5"/>
          </p:nvPr>
        </p:nvSpPr>
        <p:spPr/>
        <p:txBody>
          <a:bodyPr/>
          <a:lstStyle/>
          <a:p>
            <a:fld id="{EF8A2AF7-2D85-4421-9B02-2B5F9CC37447}" type="slidenum">
              <a:rPr lang="nb-NO" smtClean="0"/>
              <a:t>26</a:t>
            </a:fld>
            <a:endParaRPr lang="nb-NO"/>
          </a:p>
        </p:txBody>
      </p:sp>
    </p:spTree>
    <p:extLst>
      <p:ext uri="{BB962C8B-B14F-4D97-AF65-F5344CB8AC3E}">
        <p14:creationId xmlns:p14="http://schemas.microsoft.com/office/powerpoint/2010/main" val="1069366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2.2 fra dyrka mark (drenert jord, nydyrking)</a:t>
            </a:r>
          </a:p>
          <a:p>
            <a:r>
              <a:rPr lang="nb-NO" dirty="0"/>
              <a:t>0.25 fra beite (ditto)</a:t>
            </a:r>
          </a:p>
          <a:p>
            <a:r>
              <a:rPr lang="nb-NO" dirty="0"/>
              <a:t>0.31 fra vann og myr (torvuttak, grøfting)</a:t>
            </a:r>
          </a:p>
          <a:p>
            <a:r>
              <a:rPr lang="nb-NO" dirty="0"/>
              <a:t>(vi trenger å redusere 28 </a:t>
            </a:r>
            <a:r>
              <a:rPr lang="nb-NO" dirty="0" err="1"/>
              <a:t>mill</a:t>
            </a:r>
            <a:r>
              <a:rPr lang="nb-NO" dirty="0"/>
              <a:t> tonn hvert eneste år framover..</a:t>
            </a:r>
          </a:p>
        </p:txBody>
      </p:sp>
      <p:sp>
        <p:nvSpPr>
          <p:cNvPr id="4" name="Slide Number Placeholder 3"/>
          <p:cNvSpPr>
            <a:spLocks noGrp="1"/>
          </p:cNvSpPr>
          <p:nvPr>
            <p:ph type="sldNum" sz="quarter" idx="5"/>
          </p:nvPr>
        </p:nvSpPr>
        <p:spPr/>
        <p:txBody>
          <a:bodyPr/>
          <a:lstStyle/>
          <a:p>
            <a:fld id="{EF8A2AF7-2D85-4421-9B02-2B5F9CC37447}" type="slidenum">
              <a:rPr lang="nb-NO" smtClean="0"/>
              <a:t>28</a:t>
            </a:fld>
            <a:endParaRPr lang="nb-NO"/>
          </a:p>
        </p:txBody>
      </p:sp>
    </p:spTree>
    <p:extLst>
      <p:ext uri="{BB962C8B-B14F-4D97-AF65-F5344CB8AC3E}">
        <p14:creationId xmlns:p14="http://schemas.microsoft.com/office/powerpoint/2010/main" val="3711131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29</a:t>
            </a:fld>
            <a:endParaRPr lang="nb-NO"/>
          </a:p>
        </p:txBody>
      </p:sp>
    </p:spTree>
    <p:extLst>
      <p:ext uri="{BB962C8B-B14F-4D97-AF65-F5344CB8AC3E}">
        <p14:creationId xmlns:p14="http://schemas.microsoft.com/office/powerpoint/2010/main" val="71512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Så vi har en utfordring. </a:t>
            </a:r>
          </a:p>
        </p:txBody>
      </p:sp>
      <p:sp>
        <p:nvSpPr>
          <p:cNvPr id="4" name="Slide Number Placeholder 3"/>
          <p:cNvSpPr>
            <a:spLocks noGrp="1"/>
          </p:cNvSpPr>
          <p:nvPr>
            <p:ph type="sldNum" sz="quarter" idx="5"/>
          </p:nvPr>
        </p:nvSpPr>
        <p:spPr/>
        <p:txBody>
          <a:bodyPr/>
          <a:lstStyle/>
          <a:p>
            <a:fld id="{EF8A2AF7-2D85-4421-9B02-2B5F9CC37447}" type="slidenum">
              <a:rPr lang="nb-NO" smtClean="0"/>
              <a:t>31</a:t>
            </a:fld>
            <a:endParaRPr lang="nb-NO"/>
          </a:p>
        </p:txBody>
      </p:sp>
    </p:spTree>
    <p:extLst>
      <p:ext uri="{BB962C8B-B14F-4D97-AF65-F5344CB8AC3E}">
        <p14:creationId xmlns:p14="http://schemas.microsoft.com/office/powerpoint/2010/main" val="51793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32</a:t>
            </a:fld>
            <a:endParaRPr lang="nb-NO"/>
          </a:p>
        </p:txBody>
      </p:sp>
    </p:spTree>
    <p:extLst>
      <p:ext uri="{BB962C8B-B14F-4D97-AF65-F5344CB8AC3E}">
        <p14:creationId xmlns:p14="http://schemas.microsoft.com/office/powerpoint/2010/main" val="791670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Poenget er – naturen er livsviktig for oss, men vi greier bare ikke å prioritere den i praktisk politikk. Det er så mye annet vi vil, og det har en tendens til å gå foran. </a:t>
            </a:r>
          </a:p>
          <a:p>
            <a:endParaRPr lang="nb-NO" dirty="0"/>
          </a:p>
          <a:p>
            <a:r>
              <a:rPr lang="nb-NO" dirty="0"/>
              <a:t>Problemet har akselerert de siste 50 år – både globalt og i Norge - og det er ikke fordi vi ikke har blitt advart! Det var faktisk Gerhardsen, i forbindelse med de første samla planen for vassdragsvern, som først satte ord på dette med ‘bit for bit’ nedbygging, og so argumenterte for behovet or en helhetlig politikk</a:t>
            </a:r>
          </a:p>
          <a:p>
            <a:endParaRPr lang="nb-NO" dirty="0"/>
          </a:p>
          <a:p>
            <a:r>
              <a:rPr lang="nb-NO" dirty="0"/>
              <a:t>https://www.facebook.com/naturvernforbundet/posts/5215646065134489/</a:t>
            </a:r>
          </a:p>
          <a:p>
            <a:endParaRPr lang="nb-NO" dirty="0"/>
          </a:p>
          <a:p>
            <a:r>
              <a:rPr lang="nb-NO" dirty="0"/>
              <a:t>https://www.cappelendammundervisning.no/sek-asset/external-resources/9788276346138-Kapittel%2012.pdf</a:t>
            </a:r>
          </a:p>
        </p:txBody>
      </p:sp>
      <p:sp>
        <p:nvSpPr>
          <p:cNvPr id="4" name="Slide Number Placeholder 3"/>
          <p:cNvSpPr>
            <a:spLocks noGrp="1"/>
          </p:cNvSpPr>
          <p:nvPr>
            <p:ph type="sldNum" sz="quarter" idx="5"/>
          </p:nvPr>
        </p:nvSpPr>
        <p:spPr/>
        <p:txBody>
          <a:bodyPr/>
          <a:lstStyle/>
          <a:p>
            <a:fld id="{EF8A2AF7-2D85-4421-9B02-2B5F9CC37447}" type="slidenum">
              <a:rPr lang="nb-NO" smtClean="0"/>
              <a:t>33</a:t>
            </a:fld>
            <a:endParaRPr lang="nb-NO"/>
          </a:p>
        </p:txBody>
      </p:sp>
    </p:spTree>
    <p:extLst>
      <p:ext uri="{BB962C8B-B14F-4D97-AF65-F5344CB8AC3E}">
        <p14:creationId xmlns:p14="http://schemas.microsoft.com/office/powerpoint/2010/main" val="272762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34</a:t>
            </a:fld>
            <a:endParaRPr lang="nb-NO"/>
          </a:p>
        </p:txBody>
      </p:sp>
    </p:spTree>
    <p:extLst>
      <p:ext uri="{BB962C8B-B14F-4D97-AF65-F5344CB8AC3E}">
        <p14:creationId xmlns:p14="http://schemas.microsoft.com/office/powerpoint/2010/main" val="2100792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nb-NO" b="0" i="0" dirty="0">
                <a:solidFill>
                  <a:srgbClr val="333333"/>
                </a:solidFill>
                <a:effectLst/>
                <a:latin typeface="SanomatSans"/>
              </a:rPr>
              <a:t>Effektiv forvaltning av land- og havbruksendringer, tap av svært viktige </a:t>
            </a:r>
            <a:r>
              <a:rPr lang="nb-NO" b="0" i="0" dirty="0" err="1">
                <a:solidFill>
                  <a:srgbClr val="333333"/>
                </a:solidFill>
                <a:effectLst/>
                <a:latin typeface="SanomatSans"/>
              </a:rPr>
              <a:t>biodiversområder</a:t>
            </a:r>
            <a:r>
              <a:rPr lang="nb-NO" b="0" i="0" dirty="0">
                <a:solidFill>
                  <a:srgbClr val="333333"/>
                </a:solidFill>
                <a:effectLst/>
                <a:latin typeface="SanomatSans"/>
              </a:rPr>
              <a:t> er nært null innen 2030</a:t>
            </a:r>
          </a:p>
          <a:p>
            <a:pPr algn="l">
              <a:buFont typeface="+mj-lt"/>
              <a:buAutoNum type="arabicPeriod"/>
            </a:pPr>
            <a:r>
              <a:rPr lang="nb-NO" b="0" i="0" dirty="0">
                <a:solidFill>
                  <a:srgbClr val="333333"/>
                </a:solidFill>
                <a:effectLst/>
                <a:latin typeface="SanomatSans"/>
              </a:rPr>
              <a:t>Effektiv restaurering av 30 prosent av forringede økosystemer innen 2030</a:t>
            </a:r>
          </a:p>
          <a:p>
            <a:pPr algn="l">
              <a:buFont typeface="+mj-lt"/>
              <a:buAutoNum type="arabicPeriod"/>
            </a:pPr>
            <a:r>
              <a:rPr lang="nb-NO" b="0" i="0" dirty="0">
                <a:solidFill>
                  <a:srgbClr val="333333"/>
                </a:solidFill>
                <a:effectLst/>
                <a:latin typeface="SanomatSans"/>
              </a:rPr>
              <a:t>Effektiv bevaring og forvaltning av 30 prosent av land og 30 prosent av hav innen 2030</a:t>
            </a:r>
          </a:p>
          <a:p>
            <a:pPr algn="l">
              <a:buFont typeface="+mj-lt"/>
              <a:buAutoNum type="arabicPeriod"/>
            </a:pPr>
            <a:r>
              <a:rPr lang="nb-NO" b="0" i="0" dirty="0">
                <a:solidFill>
                  <a:srgbClr val="333333"/>
                </a:solidFill>
                <a:effectLst/>
                <a:latin typeface="SanomatSans"/>
              </a:rPr>
              <a:t>Stoppe menneskeskapte utryddelser og opprettholde og gjenopprette genetisk mangfold</a:t>
            </a:r>
          </a:p>
          <a:p>
            <a:pPr algn="l">
              <a:buFont typeface="+mj-lt"/>
              <a:buAutoNum type="arabicPeriod"/>
            </a:pPr>
            <a:r>
              <a:rPr lang="nb-NO" b="0" i="0" dirty="0">
                <a:solidFill>
                  <a:srgbClr val="333333"/>
                </a:solidFill>
                <a:effectLst/>
                <a:latin typeface="SanomatSans"/>
              </a:rPr>
              <a:t>Bærekraftig bruk, høsting og handel med ville arter</a:t>
            </a:r>
          </a:p>
          <a:p>
            <a:pPr algn="l">
              <a:buFont typeface="+mj-lt"/>
              <a:buAutoNum type="arabicPeriod"/>
            </a:pPr>
            <a:r>
              <a:rPr lang="nb-NO" b="0" i="0" dirty="0">
                <a:solidFill>
                  <a:srgbClr val="333333"/>
                </a:solidFill>
                <a:effectLst/>
                <a:latin typeface="SanomatSans"/>
              </a:rPr>
              <a:t>Redusere eller eliminere virkningene av </a:t>
            </a:r>
            <a:r>
              <a:rPr lang="nb-NO" b="0" i="0" dirty="0" err="1">
                <a:solidFill>
                  <a:srgbClr val="333333"/>
                </a:solidFill>
                <a:effectLst/>
                <a:latin typeface="SanomatSans"/>
              </a:rPr>
              <a:t>invasive</a:t>
            </a:r>
            <a:r>
              <a:rPr lang="nb-NO" b="0" i="0" dirty="0">
                <a:solidFill>
                  <a:srgbClr val="333333"/>
                </a:solidFill>
                <a:effectLst/>
                <a:latin typeface="SanomatSans"/>
              </a:rPr>
              <a:t> fremmede arter, redusere etableringsraten for </a:t>
            </a:r>
            <a:r>
              <a:rPr lang="nb-NO" b="0" i="0" dirty="0" err="1">
                <a:solidFill>
                  <a:srgbClr val="333333"/>
                </a:solidFill>
                <a:effectLst/>
                <a:latin typeface="SanomatSans"/>
              </a:rPr>
              <a:t>invasive</a:t>
            </a:r>
            <a:r>
              <a:rPr lang="nb-NO" b="0" i="0" dirty="0">
                <a:solidFill>
                  <a:srgbClr val="333333"/>
                </a:solidFill>
                <a:effectLst/>
                <a:latin typeface="SanomatSans"/>
              </a:rPr>
              <a:t> arter med 50 prosent innen 2030</a:t>
            </a:r>
          </a:p>
          <a:p>
            <a:pPr algn="l">
              <a:buFont typeface="+mj-lt"/>
              <a:buAutoNum type="arabicPeriod"/>
            </a:pPr>
            <a:r>
              <a:rPr lang="nb-NO" b="0" i="0" dirty="0">
                <a:solidFill>
                  <a:srgbClr val="333333"/>
                </a:solidFill>
                <a:effectLst/>
                <a:latin typeface="SanomatSans"/>
              </a:rPr>
              <a:t>Redusere forurensningsrisiko og påvirkning fra alle kilder innen 2030, redusere den totale risikoen fra plantevernmidler med det halve</a:t>
            </a:r>
          </a:p>
          <a:p>
            <a:pPr algn="l">
              <a:buFont typeface="+mj-lt"/>
              <a:buAutoNum type="arabicPeriod"/>
            </a:pPr>
            <a:r>
              <a:rPr lang="nb-NO" b="0" i="0" dirty="0">
                <a:solidFill>
                  <a:srgbClr val="333333"/>
                </a:solidFill>
                <a:effectLst/>
                <a:latin typeface="SanomatSans"/>
              </a:rPr>
              <a:t>Minimere virkningene av klimaendringer og havforsuring på biologisk mangfold</a:t>
            </a:r>
          </a:p>
          <a:p>
            <a:pPr algn="l">
              <a:buFont typeface="+mj-lt"/>
              <a:buAutoNum type="arabicPeriod"/>
            </a:pPr>
            <a:r>
              <a:rPr lang="nb-NO" b="0" i="0" dirty="0">
                <a:solidFill>
                  <a:srgbClr val="333333"/>
                </a:solidFill>
                <a:effectLst/>
                <a:latin typeface="SanomatSans"/>
              </a:rPr>
              <a:t>Sikre bærekraftig bruk og forvaltning av ville arter, samtidig som urfolks sedvanebruk beskyttes</a:t>
            </a:r>
          </a:p>
          <a:p>
            <a:pPr algn="l">
              <a:buFont typeface="+mj-lt"/>
              <a:buAutoNum type="arabicPeriod"/>
            </a:pPr>
            <a:r>
              <a:rPr lang="nb-NO" b="0" i="0" dirty="0">
                <a:solidFill>
                  <a:srgbClr val="333333"/>
                </a:solidFill>
                <a:effectLst/>
                <a:latin typeface="SanomatSans"/>
              </a:rPr>
              <a:t>Bærekraftig forvaltning av områder under landbruk, akvakultur, fiskeri og skogbruk</a:t>
            </a:r>
          </a:p>
          <a:p>
            <a:pPr algn="l">
              <a:buFont typeface="+mj-lt"/>
              <a:buAutoNum type="arabicPeriod"/>
            </a:pPr>
            <a:r>
              <a:rPr lang="nb-NO" b="0" i="0" dirty="0">
                <a:solidFill>
                  <a:srgbClr val="333333"/>
                </a:solidFill>
                <a:effectLst/>
                <a:latin typeface="SanomatSans"/>
              </a:rPr>
              <a:t>Gjenopprette og forbedre økosystemfunksjonen gjennom naturbaserte løsninger og økosystembaserte tilnærminger</a:t>
            </a:r>
          </a:p>
          <a:p>
            <a:pPr algn="l">
              <a:buFont typeface="+mj-lt"/>
              <a:buAutoNum type="arabicPeriod"/>
            </a:pPr>
            <a:r>
              <a:rPr lang="nb-NO" b="0" i="0" dirty="0">
                <a:solidFill>
                  <a:srgbClr val="333333"/>
                </a:solidFill>
                <a:effectLst/>
                <a:latin typeface="SanomatSans"/>
              </a:rPr>
              <a:t>Øke arealet og kvaliteten på urbane grønne og blå rom</a:t>
            </a:r>
          </a:p>
          <a:p>
            <a:pPr algn="l">
              <a:buFont typeface="+mj-lt"/>
              <a:buAutoNum type="arabicPeriod"/>
            </a:pPr>
            <a:r>
              <a:rPr lang="nb-NO" b="0" i="0" dirty="0">
                <a:solidFill>
                  <a:srgbClr val="333333"/>
                </a:solidFill>
                <a:effectLst/>
                <a:latin typeface="SanomatSans"/>
              </a:rPr>
              <a:t>Rettferdig deling av goder ved bruk av genetiske ressurser</a:t>
            </a:r>
          </a:p>
          <a:p>
            <a:pPr algn="l">
              <a:buFont typeface="+mj-lt"/>
              <a:buAutoNum type="arabicPeriod"/>
            </a:pPr>
            <a:r>
              <a:rPr lang="nb-NO" b="0" i="0" dirty="0">
                <a:solidFill>
                  <a:srgbClr val="333333"/>
                </a:solidFill>
                <a:effectLst/>
                <a:latin typeface="SanomatSans"/>
              </a:rPr>
              <a:t>Integrere av biologisk mangfold i politikk og utvikling på tvers av alle sektorer</a:t>
            </a:r>
          </a:p>
          <a:p>
            <a:pPr algn="l">
              <a:buFont typeface="+mj-lt"/>
              <a:buAutoNum type="arabicPeriod"/>
            </a:pPr>
            <a:r>
              <a:rPr lang="nb-NO" b="0" i="0" dirty="0">
                <a:solidFill>
                  <a:srgbClr val="333333"/>
                </a:solidFill>
                <a:effectLst/>
                <a:latin typeface="SanomatSans"/>
              </a:rPr>
              <a:t>Gjøre det mulig for virksomheter å overvåke, vurdere og avsløre sin innvirkning på biologisk mangfold</a:t>
            </a:r>
          </a:p>
          <a:p>
            <a:pPr algn="l">
              <a:buFont typeface="+mj-lt"/>
              <a:buAutoNum type="arabicPeriod"/>
            </a:pPr>
            <a:r>
              <a:rPr lang="nb-NO" b="0" i="0" dirty="0">
                <a:solidFill>
                  <a:srgbClr val="333333"/>
                </a:solidFill>
                <a:effectLst/>
                <a:latin typeface="SanomatSans"/>
              </a:rPr>
              <a:t>Oppmuntre til bærekraftig forbruk, blant annet ved å halvere matsvinnet innen 2030</a:t>
            </a:r>
          </a:p>
          <a:p>
            <a:pPr algn="l">
              <a:buFont typeface="+mj-lt"/>
              <a:buAutoNum type="arabicPeriod"/>
            </a:pPr>
            <a:r>
              <a:rPr lang="nb-NO" b="0" i="0" dirty="0">
                <a:solidFill>
                  <a:srgbClr val="333333"/>
                </a:solidFill>
                <a:effectLst/>
                <a:latin typeface="SanomatSans"/>
              </a:rPr>
              <a:t>Styrke kapasiteten for biosikkerhetstiltak og sikre nyttedeling fra bioteknologi</a:t>
            </a:r>
          </a:p>
          <a:p>
            <a:pPr algn="l">
              <a:buFont typeface="+mj-lt"/>
              <a:buAutoNum type="arabicPeriod"/>
            </a:pPr>
            <a:r>
              <a:rPr lang="nb-NO" b="0" i="0" dirty="0">
                <a:solidFill>
                  <a:srgbClr val="333333"/>
                </a:solidFill>
                <a:effectLst/>
                <a:latin typeface="SanomatSans"/>
              </a:rPr>
              <a:t>Fase ut eller reformere skadelige subsidier på en rettferdig måte og redusere dem med 500 milliarder dollar innen 2030</a:t>
            </a:r>
          </a:p>
          <a:p>
            <a:pPr algn="l">
              <a:buFont typeface="+mj-lt"/>
              <a:buAutoNum type="arabicPeriod"/>
            </a:pPr>
            <a:r>
              <a:rPr lang="nb-NO" b="0" i="0" dirty="0">
                <a:solidFill>
                  <a:srgbClr val="333333"/>
                </a:solidFill>
                <a:effectLst/>
                <a:latin typeface="SanomatSans"/>
              </a:rPr>
              <a:t>Øke de økonomiske ressursene betydelig, mobilisere 200 milliarder dollar per år innen 2030 fra alle kilder, inkludert 30 milliarder dollar fra utviklede land til utviklingsland</a:t>
            </a:r>
          </a:p>
          <a:p>
            <a:pPr algn="l">
              <a:buFont typeface="+mj-lt"/>
              <a:buAutoNum type="arabicPeriod"/>
            </a:pPr>
            <a:r>
              <a:rPr lang="nb-NO" b="0" i="0" dirty="0">
                <a:solidFill>
                  <a:srgbClr val="333333"/>
                </a:solidFill>
                <a:effectLst/>
                <a:latin typeface="SanomatSans"/>
              </a:rPr>
              <a:t>Styrke kapasitetsbygging og teknologioverføring</a:t>
            </a:r>
          </a:p>
          <a:p>
            <a:pPr algn="l">
              <a:buFont typeface="+mj-lt"/>
              <a:buAutoNum type="arabicPeriod"/>
            </a:pPr>
            <a:r>
              <a:rPr lang="nb-NO" b="0" i="0" dirty="0">
                <a:solidFill>
                  <a:srgbClr val="333333"/>
                </a:solidFill>
                <a:effectLst/>
                <a:latin typeface="SanomatSans"/>
              </a:rPr>
              <a:t>Integrert og deltakende ledelse, herunder bruk av tradisjonell kunnskap</a:t>
            </a:r>
          </a:p>
          <a:p>
            <a:pPr algn="l">
              <a:buFont typeface="+mj-lt"/>
              <a:buAutoNum type="arabicPeriod"/>
            </a:pPr>
            <a:r>
              <a:rPr lang="nb-NO" b="0" i="0" dirty="0">
                <a:solidFill>
                  <a:srgbClr val="333333"/>
                </a:solidFill>
                <a:effectLst/>
                <a:latin typeface="SanomatSans"/>
              </a:rPr>
              <a:t>Rettferdig representasjon og deltakelse av urfolk og lokalsamfunn</a:t>
            </a:r>
          </a:p>
          <a:p>
            <a:pPr algn="l">
              <a:buFont typeface="+mj-lt"/>
              <a:buAutoNum type="arabicPeriod"/>
            </a:pPr>
            <a:r>
              <a:rPr lang="nb-NO" b="0" i="0" dirty="0">
                <a:solidFill>
                  <a:srgbClr val="333333"/>
                </a:solidFill>
                <a:effectLst/>
                <a:latin typeface="SanomatSans"/>
              </a:rPr>
              <a:t>Sikre likestilling i gjennomføringen av rammeverket</a:t>
            </a:r>
          </a:p>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37</a:t>
            </a:fld>
            <a:endParaRPr lang="nb-NO"/>
          </a:p>
        </p:txBody>
      </p:sp>
    </p:spTree>
    <p:extLst>
      <p:ext uri="{BB962C8B-B14F-4D97-AF65-F5344CB8AC3E}">
        <p14:creationId xmlns:p14="http://schemas.microsoft.com/office/powerpoint/2010/main" val="12729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5</a:t>
            </a:fld>
            <a:endParaRPr lang="nb-NO"/>
          </a:p>
        </p:txBody>
      </p:sp>
    </p:spTree>
    <p:extLst>
      <p:ext uri="{BB962C8B-B14F-4D97-AF65-F5344CB8AC3E}">
        <p14:creationId xmlns:p14="http://schemas.microsoft.com/office/powerpoint/2010/main" val="51744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833438"/>
            <a:ext cx="7407276" cy="4167187"/>
          </a:xfrm>
        </p:spPr>
      </p:sp>
      <p:sp>
        <p:nvSpPr>
          <p:cNvPr id="3" name="Notes Placeholder 2"/>
          <p:cNvSpPr>
            <a:spLocks noGrp="1"/>
          </p:cNvSpPr>
          <p:nvPr>
            <p:ph type="body" idx="1"/>
          </p:nvPr>
        </p:nvSpPr>
        <p:spPr/>
        <p:txBody>
          <a:bodyPr/>
          <a:lstStyle/>
          <a:p>
            <a:r>
              <a:rPr lang="nb-NO" dirty="0"/>
              <a:t>Ikke så bra. De siste 50 år … [les opp]</a:t>
            </a:r>
          </a:p>
          <a:p>
            <a:endParaRPr lang="nb-NO" dirty="0"/>
          </a:p>
          <a:p>
            <a:r>
              <a:rPr lang="nb-NO" dirty="0"/>
              <a:t>I dag er det faktisk sånn at TINGENE våre veier mer enn alt liv på jorda. </a:t>
            </a:r>
          </a:p>
          <a:p>
            <a:endParaRPr lang="nb-NO" dirty="0"/>
          </a:p>
          <a:p>
            <a:r>
              <a:rPr lang="nb-NO" dirty="0"/>
              <a:t>Det er mer plast på jorda enn det er ville dyr. Det er mer bygninger og infrastruktur enn det er trær. </a:t>
            </a:r>
          </a:p>
          <a:p>
            <a:endParaRPr lang="nb-NO" dirty="0"/>
          </a:p>
          <a:p>
            <a:r>
              <a:rPr lang="nb-NO" dirty="0"/>
              <a:t>75% av landarealene og 80% av havene våre er endret av mennesker. Og siden </a:t>
            </a:r>
            <a:r>
              <a:rPr lang="nb-NO" dirty="0" err="1"/>
              <a:t>førhsitorisk</a:t>
            </a:r>
            <a:r>
              <a:rPr lang="nb-NO" dirty="0"/>
              <a:t> tid har 50% av plantebiomassen blitt borte. Det betyr 50% dårligere kapasitet til å binde solenergi gjennom fotosyntese, og dermed skaffe energi, mat og råstoffer til alt liv på jorda, oss inkludert. </a:t>
            </a:r>
          </a:p>
          <a:p>
            <a:endParaRPr lang="nb-NO" dirty="0"/>
          </a:p>
          <a:p>
            <a:r>
              <a:rPr lang="nb-NO" dirty="0"/>
              <a:t>Årsaken er åpenbar: Vi har uendelig appetitt på … alle mulige greier. Den appetitten vokser så mye vi lar den. Dette betyr trøbbel. På stor skala. </a:t>
            </a:r>
          </a:p>
          <a:p>
            <a:endParaRPr lang="nb-NO" dirty="0"/>
          </a:p>
          <a:p>
            <a:r>
              <a:rPr lang="nb-NO" dirty="0"/>
              <a:t>Samtidig skjer det bra ting. I går kom FN fram til en avtale om a vi skal få kontroll på plast og plastforurensing i verden. Det er bra. Nå skal vi også få en ny avtale for naturen. Så da er vel alt greit?</a:t>
            </a:r>
          </a:p>
          <a:p>
            <a:endParaRPr lang="nb-NO" dirty="0"/>
          </a:p>
          <a:p>
            <a:endParaRPr lang="nb-NO" dirty="0"/>
          </a:p>
          <a:p>
            <a:r>
              <a:rPr lang="nb-NO" dirty="0"/>
              <a:t>https://www.ipbes.net/global-assessment</a:t>
            </a:r>
          </a:p>
          <a:p>
            <a:r>
              <a:rPr lang="nb-NO" dirty="0"/>
              <a:t>https://www.nature.com/articles/s41586-020-3010-5?s=09</a:t>
            </a:r>
          </a:p>
          <a:p>
            <a:r>
              <a:rPr lang="nb-NO" dirty="0"/>
              <a:t>https://www.pnas.org/doi/10.1073/pnas.1711842115</a:t>
            </a:r>
          </a:p>
          <a:p>
            <a:r>
              <a:rPr lang="nb-NO" dirty="0"/>
              <a:t>https://www.unep.org/resources/annual-report-2021</a:t>
            </a:r>
          </a:p>
          <a:p>
            <a:endParaRPr lang="nb-NO" dirty="0"/>
          </a:p>
          <a:p>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38</a:t>
            </a:fld>
            <a:endParaRPr lang="nb-NO"/>
          </a:p>
        </p:txBody>
      </p:sp>
    </p:spTree>
    <p:extLst>
      <p:ext uri="{BB962C8B-B14F-4D97-AF65-F5344CB8AC3E}">
        <p14:creationId xmlns:p14="http://schemas.microsoft.com/office/powerpoint/2010/main" val="3383439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833438"/>
            <a:ext cx="7407276" cy="4167187"/>
          </a:xfrm>
        </p:spPr>
      </p:sp>
      <p:sp>
        <p:nvSpPr>
          <p:cNvPr id="3" name="Notes Placeholder 2"/>
          <p:cNvSpPr>
            <a:spLocks noGrp="1"/>
          </p:cNvSpPr>
          <p:nvPr>
            <p:ph type="body" idx="1"/>
          </p:nvPr>
        </p:nvSpPr>
        <p:spPr/>
        <p:txBody>
          <a:bodyPr/>
          <a:lstStyle/>
          <a:p>
            <a:r>
              <a:rPr lang="nb-NO" dirty="0"/>
              <a:t>Og det vi trenger er rett og slett en ny måte å forholde oss til naturen på både nasjonalt og globalt. Vi må begynne å ta naturen, dens behov og de godene den gir, på alvor i samfunnets beslutninger. Skal vi klare det, må vi ta naturen med i de økonomiske beregningene, vi må ta den med i samfunnets planprosessene, og vi må gi naturen rettigheter. Det er mange underliggende poenger her som jeg ikke skal gå i dybden på her, men som jeg håper kommer fram i debattene etterpå. </a:t>
            </a:r>
          </a:p>
          <a:p>
            <a:endParaRPr lang="nb-NO" dirty="0"/>
          </a:p>
          <a:p>
            <a:r>
              <a:rPr lang="nb-NO" dirty="0"/>
              <a:t>Viktigst: tenke på naturen, naturens behov og naturens muligheter i forkant av beslutningene, ikke i etterpåklokskap! Klarer vi det kan vi også snu tankegangen, se på naturen som en positiv mulighet for oss, og ikke et problem eller en hindring for utviklingen.  </a:t>
            </a:r>
          </a:p>
        </p:txBody>
      </p:sp>
      <p:sp>
        <p:nvSpPr>
          <p:cNvPr id="4" name="Slide Number Placeholder 3"/>
          <p:cNvSpPr>
            <a:spLocks noGrp="1"/>
          </p:cNvSpPr>
          <p:nvPr>
            <p:ph type="sldNum" sz="quarter" idx="5"/>
          </p:nvPr>
        </p:nvSpPr>
        <p:spPr/>
        <p:txBody>
          <a:bodyPr/>
          <a:lstStyle/>
          <a:p>
            <a:fld id="{EF8A2AF7-2D85-4421-9B02-2B5F9CC37447}" type="slidenum">
              <a:rPr lang="nb-NO" smtClean="0"/>
              <a:t>40</a:t>
            </a:fld>
            <a:endParaRPr lang="nb-NO"/>
          </a:p>
        </p:txBody>
      </p:sp>
    </p:spTree>
    <p:extLst>
      <p:ext uri="{BB962C8B-B14F-4D97-AF65-F5344CB8AC3E}">
        <p14:creationId xmlns:p14="http://schemas.microsoft.com/office/powerpoint/2010/main" val="145118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833438"/>
            <a:ext cx="7407276" cy="4167187"/>
          </a:xfrm>
        </p:spPr>
      </p:sp>
      <p:sp>
        <p:nvSpPr>
          <p:cNvPr id="3" name="Notes Placeholder 2"/>
          <p:cNvSpPr>
            <a:spLocks noGrp="1"/>
          </p:cNvSpPr>
          <p:nvPr>
            <p:ph type="body" idx="1"/>
          </p:nvPr>
        </p:nvSpPr>
        <p:spPr/>
        <p:txBody>
          <a:bodyPr/>
          <a:lstStyle/>
          <a:p>
            <a:r>
              <a:rPr lang="nb-NO" dirty="0"/>
              <a:t>Og naturen, fungerende økosystemer, gjør jo så utrolig mye for oss! Ikke minst i klimasammenheng. Vi har snakka om jord, men selve maskinen i jordsystemet er jo plantene, fotosyntesen. </a:t>
            </a:r>
          </a:p>
          <a:p>
            <a:endParaRPr lang="nb-NO" dirty="0"/>
          </a:p>
          <a:p>
            <a:r>
              <a:rPr lang="nb-NO" dirty="0"/>
              <a:t>Fotosyntesen == verdens mest effektive solcelle. Den holder liv i oss, mat, klær, og dessuten en rekke andre naturgoder. </a:t>
            </a:r>
          </a:p>
          <a:p>
            <a:endParaRPr lang="nb-NO" dirty="0"/>
          </a:p>
          <a:p>
            <a:r>
              <a:rPr lang="nb-NO" dirty="0"/>
              <a:t>Og alt dette gjør plantene helt gratis, alt vi trenger å gjøre er å la dem vokse! Hadde dette vært science </a:t>
            </a:r>
            <a:r>
              <a:rPr lang="nb-NO" dirty="0" err="1"/>
              <a:t>fiction</a:t>
            </a:r>
            <a:r>
              <a:rPr lang="nb-NO" dirty="0"/>
              <a:t> hadde vi ikke trodd på det! </a:t>
            </a:r>
          </a:p>
        </p:txBody>
      </p:sp>
      <p:sp>
        <p:nvSpPr>
          <p:cNvPr id="4" name="Slide Number Placeholder 3"/>
          <p:cNvSpPr>
            <a:spLocks noGrp="1"/>
          </p:cNvSpPr>
          <p:nvPr>
            <p:ph type="sldNum" sz="quarter" idx="5"/>
          </p:nvPr>
        </p:nvSpPr>
        <p:spPr/>
        <p:txBody>
          <a:bodyPr/>
          <a:lstStyle/>
          <a:p>
            <a:fld id="{EF8A2AF7-2D85-4421-9B02-2B5F9CC37447}" type="slidenum">
              <a:rPr lang="nb-NO" smtClean="0"/>
              <a:t>6</a:t>
            </a:fld>
            <a:endParaRPr lang="nb-NO"/>
          </a:p>
        </p:txBody>
      </p:sp>
    </p:spTree>
    <p:extLst>
      <p:ext uri="{BB962C8B-B14F-4D97-AF65-F5344CB8AC3E}">
        <p14:creationId xmlns:p14="http://schemas.microsoft.com/office/powerpoint/2010/main" val="114762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833438"/>
            <a:ext cx="7407276" cy="4167187"/>
          </a:xfrm>
        </p:spPr>
      </p:sp>
      <p:sp>
        <p:nvSpPr>
          <p:cNvPr id="3" name="Notes Placeholder 2"/>
          <p:cNvSpPr>
            <a:spLocks noGrp="1"/>
          </p:cNvSpPr>
          <p:nvPr>
            <p:ph type="body" idx="1"/>
          </p:nvPr>
        </p:nvSpPr>
        <p:spPr/>
        <p:txBody>
          <a:bodyPr/>
          <a:lstStyle/>
          <a:p>
            <a:r>
              <a:rPr lang="nb-NO" b="1" dirty="0"/>
              <a:t>Per i dag havner 40% av den globale årlige planteproduksjonen hos oss mennesker – som mat, for, og materialer.  Det er et utrolig høyt tall! </a:t>
            </a:r>
          </a:p>
          <a:p>
            <a:endParaRPr lang="nb-NO" b="1" dirty="0"/>
          </a:p>
          <a:p>
            <a:r>
              <a:rPr lang="nb-NO" b="1" dirty="0"/>
              <a:t>Og det øker, fort, både fordi vi grafser til oss stadig mer, og fordi vi ødelegger den naturen som er igjen. Da får ikke naturen gjort jobben sin. Det er et kjempeproblem. </a:t>
            </a:r>
          </a:p>
          <a:p>
            <a:endParaRPr lang="nb-NO" b="1" dirty="0"/>
          </a:p>
          <a:p>
            <a:endParaRPr lang="nb-NO" b="1" dirty="0"/>
          </a:p>
          <a:p>
            <a:r>
              <a:rPr lang="nb-NO" b="1" dirty="0"/>
              <a:t>Rapporten om arealforringelse og restaurering viser blant annet at:</a:t>
            </a:r>
            <a:endParaRPr lang="nb-NO" dirty="0"/>
          </a:p>
          <a:p>
            <a:r>
              <a:rPr lang="nb-NO" dirty="0"/>
              <a:t>*Forringelse og ødeleggelse av natur skjer overalt, og må stanses nå. Det gjelder vårt livsgrunnlag.</a:t>
            </a:r>
          </a:p>
          <a:p>
            <a:r>
              <a:rPr lang="nb-NO" dirty="0"/>
              <a:t>*Minst 3,2 milliarder mennesker lider på grunn av ødelagt natur. Jorden går mot en sjette masseutryddelse. Tap av natur koster mer enn 10 prosent av verdens økonomi.</a:t>
            </a:r>
          </a:p>
          <a:p>
            <a:r>
              <a:rPr lang="nb-NO" dirty="0"/>
              <a:t>*Det lønner seg å berge og restaurere natur. Vi får igjen 10 ganger investeringen.*</a:t>
            </a:r>
          </a:p>
          <a:p>
            <a:r>
              <a:rPr lang="nb-NO" dirty="0"/>
              <a:t>*Vi er helt nødt til å stanse og snu ødeleggelsen av natur for å sikre alle tilgang til mat og rent vann, stanse farlige klimaendringer, hindre konflikter og unngå flyktningkriser.</a:t>
            </a:r>
          </a:p>
          <a:p>
            <a:r>
              <a:rPr lang="nb-NO" dirty="0"/>
              <a:t>*Myndighetenes innsats henger ofte ikke sammen og kommer for sent.</a:t>
            </a:r>
          </a:p>
          <a:p>
            <a:endParaRPr lang="nb-NO" dirty="0"/>
          </a:p>
          <a:p>
            <a:endParaRPr lang="nb-NO" dirty="0"/>
          </a:p>
          <a:p>
            <a:r>
              <a:rPr lang="en-US" dirty="0"/>
              <a:t>*Net primary productivity of ecosystem biomass and of agriculture is presently lower than it would have been under natural state on 23 per cent of the global terrestrial area, amounting to a 5 per cent reduction in total global net primary productivity (</a:t>
            </a:r>
            <a:r>
              <a:rPr lang="en-US" i="1" dirty="0"/>
              <a:t>established but incomplete</a:t>
            </a:r>
            <a:r>
              <a:rPr lang="en-US" dirty="0"/>
              <a:t>){4.2.3.2, 4.2.9.3}. </a:t>
            </a:r>
          </a:p>
          <a:p>
            <a:r>
              <a:rPr lang="en-US" dirty="0"/>
              <a:t>*Over the past two centuries, soil organic carbon, an indicator of soil health, has seen an estimated 8 per cent loss globally (176 </a:t>
            </a:r>
            <a:r>
              <a:rPr lang="en-US" dirty="0" err="1"/>
              <a:t>gigatons</a:t>
            </a:r>
            <a:r>
              <a:rPr lang="en-US" dirty="0"/>
              <a:t> of carbon (Gt C)) from land conversion and unsustainable land management practices (</a:t>
            </a:r>
            <a:r>
              <a:rPr lang="en-US" i="1" dirty="0"/>
              <a:t>established but incomplete</a:t>
            </a:r>
            <a:r>
              <a:rPr lang="en-US" dirty="0"/>
              <a:t>) {4.2.3.1, 7.2.1} (Figure SPM.7). Projections to 2050 predict further losses of 36 Gt C from soils, particularly in sub-Saharan Africa {7.2.1.1}. These future losses are projected to come from the expansion of agricultural land into natural areas (16 Gt C), degradation due to inappropriate land management </a:t>
            </a:r>
          </a:p>
          <a:p>
            <a:endParaRPr lang="nb-NO" dirty="0"/>
          </a:p>
          <a:p>
            <a:r>
              <a:rPr lang="en-US" dirty="0"/>
              <a:t>*Between 1970 and 2012, the index of the average population size of wild terrestrial vertebrate species declined by 38 per cent and that of freshwater vertebrate species by 81 per cent (</a:t>
            </a:r>
            <a:r>
              <a:rPr lang="en-US" i="1" dirty="0"/>
              <a:t>established but incomplete</a:t>
            </a:r>
            <a:r>
              <a:rPr lang="en-US" dirty="0"/>
              <a:t>){4.2.9, 7.2.2}. Species extinction rates are currently hundreds to thousands of times above the long-term rate of species turnover (</a:t>
            </a:r>
            <a:r>
              <a:rPr lang="en-US" i="1" dirty="0"/>
              <a:t>established but incomplete</a:t>
            </a:r>
            <a:r>
              <a:rPr lang="en-US" dirty="0"/>
              <a:t>) {4.2.9.1, 7.2.2}. There is a body of evidence suggesting a positive association between diversity, especially functional biodiversity, ecosystem functions and resilience to disturbance (</a:t>
            </a:r>
            <a:r>
              <a:rPr lang="en-US" i="1" dirty="0"/>
              <a:t>established but incomplete</a:t>
            </a:r>
            <a:r>
              <a:rPr lang="en-US" dirty="0"/>
              <a:t>) {4.2.9.3}. </a:t>
            </a:r>
          </a:p>
          <a:p>
            <a:endParaRPr lang="nb-NO" dirty="0"/>
          </a:p>
          <a:p>
            <a:endParaRPr lang="nb-NO" dirty="0"/>
          </a:p>
          <a:p>
            <a:endParaRPr lang="nb-NO" dirty="0"/>
          </a:p>
          <a:p>
            <a:r>
              <a:rPr lang="nb-NO" dirty="0"/>
              <a:t>Naturforvaltningen må sammen med alle sektorer se på hele landskap og landbruk, skogbruk, energi, vann og infrastruktur i en helhet.</a:t>
            </a:r>
          </a:p>
          <a:p>
            <a:r>
              <a:rPr lang="nb-NO" dirty="0"/>
              <a:t>Regjeringer i 127 land utgjør </a:t>
            </a:r>
            <a:r>
              <a:rPr lang="nb-NO" dirty="0">
                <a:hlinkClick r:id="rId3"/>
              </a:rPr>
              <a:t>IPBES</a:t>
            </a:r>
            <a:r>
              <a:rPr lang="nb-NO" dirty="0"/>
              <a:t> (</a:t>
            </a:r>
            <a:r>
              <a:rPr lang="nb-NO" dirty="0" err="1"/>
              <a:t>the</a:t>
            </a:r>
            <a:r>
              <a:rPr lang="nb-NO" dirty="0"/>
              <a:t> </a:t>
            </a:r>
            <a:r>
              <a:rPr lang="nb-NO" dirty="0" err="1"/>
              <a:t>Intergovernmental</a:t>
            </a:r>
            <a:r>
              <a:rPr lang="nb-NO" dirty="0"/>
              <a:t> Science-Policy Platform </a:t>
            </a:r>
            <a:r>
              <a:rPr lang="nb-NO" dirty="0" err="1"/>
              <a:t>on</a:t>
            </a:r>
            <a:r>
              <a:rPr lang="nb-NO" dirty="0"/>
              <a:t> </a:t>
            </a:r>
            <a:r>
              <a:rPr lang="nb-NO" dirty="0" err="1"/>
              <a:t>Biodiversity</a:t>
            </a:r>
            <a:r>
              <a:rPr lang="nb-NO" dirty="0"/>
              <a:t> and </a:t>
            </a:r>
            <a:r>
              <a:rPr lang="nb-NO" dirty="0" err="1"/>
              <a:t>Ecosystem</a:t>
            </a:r>
            <a:r>
              <a:rPr lang="nb-NO" dirty="0"/>
              <a:t> Services) og omtales som </a:t>
            </a:r>
            <a:r>
              <a:rPr lang="nb-NO" dirty="0">
                <a:hlinkClick r:id="rId4"/>
              </a:rPr>
              <a:t>Naturpanelet</a:t>
            </a:r>
            <a:r>
              <a:rPr lang="nb-NO" dirty="0"/>
              <a:t> i norsk naturforvaltning.</a:t>
            </a:r>
          </a:p>
          <a:p>
            <a:endParaRPr lang="nb-NO" dirty="0"/>
          </a:p>
          <a:p>
            <a:r>
              <a:rPr lang="nb-NO" dirty="0"/>
              <a:t>Rapporten er et resultat av arbeidet til over 550 ledende eksperter fra over 100 land og har tatt over tre år å utarbeide. Rapportene gir ikke bare svært overbevisende dokumentasjon på den dårlige tilstanden på forringet natur og ødelagte økosystemer, og at en tredel av verdens befolkning lider under ødelagt natur, men peker også på hvordan vi kan leve i samspill med naturen framover.</a:t>
            </a:r>
          </a:p>
          <a:p>
            <a:r>
              <a:rPr lang="nb-NO" dirty="0"/>
              <a:t>– Et imponerende arbeid er lagt ned, og verdens fremste forskere har nå feid all tvil til side om at landforringelse og arealforbruk er en av våre største miljøutfordringer og at vi må redde økosystemene for å redde oss selv. Rapporten gir myndighetene det nødvendige</a:t>
            </a:r>
          </a:p>
        </p:txBody>
      </p:sp>
      <p:sp>
        <p:nvSpPr>
          <p:cNvPr id="4" name="Slide Number Placeholder 3"/>
          <p:cNvSpPr>
            <a:spLocks noGrp="1"/>
          </p:cNvSpPr>
          <p:nvPr>
            <p:ph type="sldNum" sz="quarter" idx="10"/>
          </p:nvPr>
        </p:nvSpPr>
        <p:spPr/>
        <p:txBody>
          <a:bodyPr/>
          <a:lstStyle/>
          <a:p>
            <a:fld id="{EF8A2AF7-2D85-4421-9B02-2B5F9CC37447}" type="slidenum">
              <a:rPr lang="nb-NO" smtClean="0"/>
              <a:t>7</a:t>
            </a:fld>
            <a:endParaRPr lang="nb-NO"/>
          </a:p>
        </p:txBody>
      </p:sp>
    </p:spTree>
    <p:extLst>
      <p:ext uri="{BB962C8B-B14F-4D97-AF65-F5344CB8AC3E}">
        <p14:creationId xmlns:p14="http://schemas.microsoft.com/office/powerpoint/2010/main" val="189402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833438"/>
            <a:ext cx="7407276" cy="4167187"/>
          </a:xfrm>
        </p:spPr>
      </p:sp>
      <p:sp>
        <p:nvSpPr>
          <p:cNvPr id="3" name="Notes Placeholder 2"/>
          <p:cNvSpPr>
            <a:spLocks noGrp="1"/>
          </p:cNvSpPr>
          <p:nvPr>
            <p:ph type="body" idx="1"/>
          </p:nvPr>
        </p:nvSpPr>
        <p:spPr/>
        <p:txBody>
          <a:bodyPr/>
          <a:lstStyle/>
          <a:p>
            <a:r>
              <a:rPr lang="nb-NO" b="1" dirty="0"/>
              <a:t>Like viktig, men mindre kjent er at økosystemfunksjoner og naturgoder, forsvinner. Et eksempel: jord! Vi trenger jord for at plantene skal ha noe å vokse i, for å dyrke mat, og vi trenger jord fordi den er viktig karbonlager. I noen områder har jordsmonnet minket dramatisk de siste århundrene – dette gjelder noen av de viktigste kornkamrene våre i </a:t>
            </a:r>
            <a:r>
              <a:rPr lang="nb-NO" b="1" dirty="0" err="1"/>
              <a:t>amerika</a:t>
            </a:r>
            <a:r>
              <a:rPr lang="nb-NO" b="1" dirty="0"/>
              <a:t>, </a:t>
            </a:r>
            <a:r>
              <a:rPr lang="nb-NO" b="1" dirty="0" err="1"/>
              <a:t>europa</a:t>
            </a:r>
            <a:r>
              <a:rPr lang="nb-NO" b="1" dirty="0"/>
              <a:t>, og </a:t>
            </a:r>
            <a:r>
              <a:rPr lang="nb-NO" b="1" dirty="0" err="1"/>
              <a:t>asia</a:t>
            </a:r>
            <a:r>
              <a:rPr lang="nb-NO" b="1" dirty="0"/>
              <a:t>. </a:t>
            </a:r>
          </a:p>
          <a:p>
            <a:endParaRPr lang="nb-NO" b="1" dirty="0"/>
          </a:p>
          <a:p>
            <a:endParaRPr lang="nb-NO" b="1" dirty="0"/>
          </a:p>
          <a:p>
            <a:r>
              <a:rPr lang="nb-NO" b="1" dirty="0"/>
              <a:t>Rapporten om arealforringelse og restaurering viser blant annet at:</a:t>
            </a:r>
            <a:endParaRPr lang="nb-NO" dirty="0"/>
          </a:p>
          <a:p>
            <a:r>
              <a:rPr lang="nb-NO" dirty="0"/>
              <a:t>*Forringelse og ødeleggelse av natur skjer overalt, og må stanses nå. Det gjelder vårt livsgrunnlag.</a:t>
            </a:r>
          </a:p>
          <a:p>
            <a:r>
              <a:rPr lang="nb-NO" dirty="0"/>
              <a:t>*Minst 3,2 milliarder mennesker lider på grunn av ødelagt natur. Jorden går mot en sjette masseutryddelse. Tap av natur koster mer enn 10 prosent av verdens økonomi.</a:t>
            </a:r>
          </a:p>
          <a:p>
            <a:r>
              <a:rPr lang="nb-NO" dirty="0"/>
              <a:t>*Det lønner seg å berge og restaurere natur. Vi får igjen 10 ganger investeringen.*</a:t>
            </a:r>
          </a:p>
          <a:p>
            <a:r>
              <a:rPr lang="nb-NO" dirty="0"/>
              <a:t>*Vi er helt nødt til å stanse og snu ødeleggelsen av natur for å sikre alle tilgang til mat og rent vann, stanse farlige klimaendringer, hindre konflikter og unngå flyktningkriser.</a:t>
            </a:r>
          </a:p>
          <a:p>
            <a:r>
              <a:rPr lang="nb-NO" dirty="0"/>
              <a:t>*Myndighetenes innsats henger ofte ikke sammen og kommer for sent.</a:t>
            </a:r>
          </a:p>
          <a:p>
            <a:endParaRPr lang="nb-NO" dirty="0"/>
          </a:p>
          <a:p>
            <a:endParaRPr lang="nb-NO" dirty="0"/>
          </a:p>
          <a:p>
            <a:r>
              <a:rPr lang="en-US" dirty="0"/>
              <a:t>*Net primary productivity of ecosystem biomass and of agriculture is presently lower than it would have been under natural state on 23 per cent of the global terrestrial area, amounting to a 5 per cent reduction in total global net primary productivity (</a:t>
            </a:r>
            <a:r>
              <a:rPr lang="en-US" i="1" dirty="0"/>
              <a:t>established but incomplete</a:t>
            </a:r>
            <a:r>
              <a:rPr lang="en-US" dirty="0"/>
              <a:t>){4.2.3.2, 4.2.9.3}. </a:t>
            </a:r>
          </a:p>
          <a:p>
            <a:r>
              <a:rPr lang="en-US" dirty="0"/>
              <a:t>*Over the past two centuries, soil organic carbon, an indicator of soil health, has seen an estimated 8 per cent loss globally (176 </a:t>
            </a:r>
            <a:r>
              <a:rPr lang="en-US" dirty="0" err="1"/>
              <a:t>gigatons</a:t>
            </a:r>
            <a:r>
              <a:rPr lang="en-US" dirty="0"/>
              <a:t> of carbon (Gt C)) from land conversion and unsustainable land management practices (</a:t>
            </a:r>
            <a:r>
              <a:rPr lang="en-US" i="1" dirty="0"/>
              <a:t>established but incomplete</a:t>
            </a:r>
            <a:r>
              <a:rPr lang="en-US" dirty="0"/>
              <a:t>) {4.2.3.1, 7.2.1} (Figure SPM.7). Projections to 2050 predict further losses of 36 Gt C from soils, particularly in sub-Saharan Africa {7.2.1.1}. These future losses are projected to come from the expansion of agricultural land into natural areas (16 Gt C), degradation due to inappropriate land management </a:t>
            </a:r>
          </a:p>
          <a:p>
            <a:endParaRPr lang="nb-NO" dirty="0"/>
          </a:p>
          <a:p>
            <a:r>
              <a:rPr lang="en-US" dirty="0"/>
              <a:t>*Between 1970 and 2012, the index of the average population size of wild terrestrial vertebrate species declined by 38 per cent and that of freshwater vertebrate species by 81 per cent (</a:t>
            </a:r>
            <a:r>
              <a:rPr lang="en-US" i="1" dirty="0"/>
              <a:t>established but incomplete</a:t>
            </a:r>
            <a:r>
              <a:rPr lang="en-US" dirty="0"/>
              <a:t>){4.2.9, 7.2.2}. Species extinction rates are currently hundreds to thousands of times above the long-term rate of species turnover (</a:t>
            </a:r>
            <a:r>
              <a:rPr lang="en-US" i="1" dirty="0"/>
              <a:t>established but incomplete</a:t>
            </a:r>
            <a:r>
              <a:rPr lang="en-US" dirty="0"/>
              <a:t>) {4.2.9.1, 7.2.2}. There is a body of evidence suggesting a positive association between diversity, especially functional biodiversity, ecosystem functions and resilience to disturbance (</a:t>
            </a:r>
            <a:r>
              <a:rPr lang="en-US" i="1" dirty="0"/>
              <a:t>established but incomplete</a:t>
            </a:r>
            <a:r>
              <a:rPr lang="en-US" dirty="0"/>
              <a:t>) {4.2.9.3}. </a:t>
            </a:r>
          </a:p>
          <a:p>
            <a:endParaRPr lang="nb-NO" dirty="0"/>
          </a:p>
          <a:p>
            <a:endParaRPr lang="nb-NO" dirty="0"/>
          </a:p>
          <a:p>
            <a:endParaRPr lang="nb-NO" dirty="0"/>
          </a:p>
          <a:p>
            <a:r>
              <a:rPr lang="nb-NO" dirty="0"/>
              <a:t>Naturforvaltningen må sammen med alle sektorer se på hele landskap og landbruk, skogbruk, energi, vann og infrastruktur i en helhet.</a:t>
            </a:r>
          </a:p>
          <a:p>
            <a:r>
              <a:rPr lang="nb-NO" dirty="0"/>
              <a:t>Regjeringer i 127 land utgjør </a:t>
            </a:r>
            <a:r>
              <a:rPr lang="nb-NO" dirty="0">
                <a:hlinkClick r:id="rId3"/>
              </a:rPr>
              <a:t>IPBES</a:t>
            </a:r>
            <a:r>
              <a:rPr lang="nb-NO" dirty="0"/>
              <a:t> (</a:t>
            </a:r>
            <a:r>
              <a:rPr lang="nb-NO" dirty="0" err="1"/>
              <a:t>the</a:t>
            </a:r>
            <a:r>
              <a:rPr lang="nb-NO" dirty="0"/>
              <a:t> </a:t>
            </a:r>
            <a:r>
              <a:rPr lang="nb-NO" dirty="0" err="1"/>
              <a:t>Intergovernmental</a:t>
            </a:r>
            <a:r>
              <a:rPr lang="nb-NO" dirty="0"/>
              <a:t> Science-Policy Platform </a:t>
            </a:r>
            <a:r>
              <a:rPr lang="nb-NO" dirty="0" err="1"/>
              <a:t>on</a:t>
            </a:r>
            <a:r>
              <a:rPr lang="nb-NO" dirty="0"/>
              <a:t> </a:t>
            </a:r>
            <a:r>
              <a:rPr lang="nb-NO" dirty="0" err="1"/>
              <a:t>Biodiversity</a:t>
            </a:r>
            <a:r>
              <a:rPr lang="nb-NO" dirty="0"/>
              <a:t> and </a:t>
            </a:r>
            <a:r>
              <a:rPr lang="nb-NO" dirty="0" err="1"/>
              <a:t>Ecosystem</a:t>
            </a:r>
            <a:r>
              <a:rPr lang="nb-NO" dirty="0"/>
              <a:t> Services) og omtales som </a:t>
            </a:r>
            <a:r>
              <a:rPr lang="nb-NO" dirty="0">
                <a:hlinkClick r:id="rId4"/>
              </a:rPr>
              <a:t>Naturpanelet</a:t>
            </a:r>
            <a:r>
              <a:rPr lang="nb-NO" dirty="0"/>
              <a:t> i norsk naturforvaltning.</a:t>
            </a:r>
          </a:p>
          <a:p>
            <a:endParaRPr lang="nb-NO" dirty="0"/>
          </a:p>
          <a:p>
            <a:r>
              <a:rPr lang="nb-NO" dirty="0"/>
              <a:t>Rapporten er et resultat av arbeidet til over 550 ledende eksperter fra over 100 land og har tatt over tre år å utarbeide. Rapportene gir ikke bare svært overbevisende dokumentasjon på den dårlige tilstanden på forringet natur og ødelagte økosystemer, og at en tredel av verdens befolkning lider under ødelagt natur, men peker også på hvordan vi kan leve i samspill med naturen framover.</a:t>
            </a:r>
          </a:p>
          <a:p>
            <a:r>
              <a:rPr lang="nb-NO" dirty="0"/>
              <a:t>– Et imponerende arbeid er lagt ned, og verdens fremste forskere har nå feid all tvil til side om at landforringelse og arealforbruk er en av våre største miljøutfordringer og at vi må redde økosystemene for å redde oss selv. Rapporten gir myndighetene det nødvendige</a:t>
            </a:r>
          </a:p>
        </p:txBody>
      </p:sp>
      <p:sp>
        <p:nvSpPr>
          <p:cNvPr id="4" name="Slide Number Placeholder 3"/>
          <p:cNvSpPr>
            <a:spLocks noGrp="1"/>
          </p:cNvSpPr>
          <p:nvPr>
            <p:ph type="sldNum" sz="quarter" idx="10"/>
          </p:nvPr>
        </p:nvSpPr>
        <p:spPr/>
        <p:txBody>
          <a:bodyPr/>
          <a:lstStyle/>
          <a:p>
            <a:fld id="{EF8A2AF7-2D85-4421-9B02-2B5F9CC37447}" type="slidenum">
              <a:rPr lang="nb-NO" smtClean="0"/>
              <a:t>8</a:t>
            </a:fld>
            <a:endParaRPr lang="nb-NO"/>
          </a:p>
        </p:txBody>
      </p:sp>
    </p:spTree>
    <p:extLst>
      <p:ext uri="{BB962C8B-B14F-4D97-AF65-F5344CB8AC3E}">
        <p14:creationId xmlns:p14="http://schemas.microsoft.com/office/powerpoint/2010/main" val="313183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833438"/>
            <a:ext cx="7407276" cy="4167187"/>
          </a:xfrm>
        </p:spPr>
      </p:sp>
      <p:sp>
        <p:nvSpPr>
          <p:cNvPr id="3" name="Notes Placeholder 2"/>
          <p:cNvSpPr>
            <a:spLocks noGrp="1"/>
          </p:cNvSpPr>
          <p:nvPr>
            <p:ph type="body" idx="1"/>
          </p:nvPr>
        </p:nvSpPr>
        <p:spPr/>
        <p:txBody>
          <a:bodyPr/>
          <a:lstStyle/>
          <a:p>
            <a:r>
              <a:rPr lang="en-US" dirty="0"/>
              <a:t>La det </a:t>
            </a:r>
            <a:r>
              <a:rPr lang="en-US" dirty="0" err="1"/>
              <a:t>synke</a:t>
            </a:r>
            <a:r>
              <a:rPr lang="en-US" dirty="0"/>
              <a:t> inn….</a:t>
            </a:r>
            <a:r>
              <a:rPr lang="en-US" dirty="0" err="1"/>
              <a:t>Sånn</a:t>
            </a:r>
            <a:r>
              <a:rPr lang="en-US" dirty="0"/>
              <a:t> ser </a:t>
            </a:r>
            <a:r>
              <a:rPr lang="en-US" dirty="0" err="1"/>
              <a:t>naturkrisen</a:t>
            </a:r>
            <a:r>
              <a:rPr lang="en-US" dirty="0"/>
              <a:t> </a:t>
            </a:r>
            <a:r>
              <a:rPr lang="en-US" dirty="0" err="1"/>
              <a:t>ut</a:t>
            </a:r>
            <a:r>
              <a:rPr lang="en-US" dirty="0"/>
              <a:t>….</a:t>
            </a:r>
            <a:endParaRPr lang="nb-NO" dirty="0"/>
          </a:p>
        </p:txBody>
      </p:sp>
      <p:sp>
        <p:nvSpPr>
          <p:cNvPr id="4" name="Slide Number Placeholder 3"/>
          <p:cNvSpPr>
            <a:spLocks noGrp="1"/>
          </p:cNvSpPr>
          <p:nvPr>
            <p:ph type="sldNum" sz="quarter" idx="5"/>
          </p:nvPr>
        </p:nvSpPr>
        <p:spPr/>
        <p:txBody>
          <a:bodyPr/>
          <a:lstStyle/>
          <a:p>
            <a:fld id="{EF8A2AF7-2D85-4421-9B02-2B5F9CC37447}" type="slidenum">
              <a:rPr lang="nb-NO" smtClean="0"/>
              <a:t>9</a:t>
            </a:fld>
            <a:endParaRPr lang="nb-NO"/>
          </a:p>
        </p:txBody>
      </p:sp>
    </p:spTree>
    <p:extLst>
      <p:ext uri="{BB962C8B-B14F-4D97-AF65-F5344CB8AC3E}">
        <p14:creationId xmlns:p14="http://schemas.microsoft.com/office/powerpoint/2010/main" val="363133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Så vi har en utfordring. </a:t>
            </a:r>
          </a:p>
        </p:txBody>
      </p:sp>
      <p:sp>
        <p:nvSpPr>
          <p:cNvPr id="4" name="Slide Number Placeholder 3"/>
          <p:cNvSpPr>
            <a:spLocks noGrp="1"/>
          </p:cNvSpPr>
          <p:nvPr>
            <p:ph type="sldNum" sz="quarter" idx="5"/>
          </p:nvPr>
        </p:nvSpPr>
        <p:spPr/>
        <p:txBody>
          <a:bodyPr/>
          <a:lstStyle/>
          <a:p>
            <a:fld id="{EF8A2AF7-2D85-4421-9B02-2B5F9CC37447}" type="slidenum">
              <a:rPr lang="nb-NO" smtClean="0"/>
              <a:t>10</a:t>
            </a:fld>
            <a:endParaRPr lang="nb-NO"/>
          </a:p>
        </p:txBody>
      </p:sp>
    </p:spTree>
    <p:extLst>
      <p:ext uri="{BB962C8B-B14F-4D97-AF65-F5344CB8AC3E}">
        <p14:creationId xmlns:p14="http://schemas.microsoft.com/office/powerpoint/2010/main" val="154848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https://www.oecd.org/environment/country-reviews/oecd-environmental-performance-reviews-norway-2022-59e71c13-en.htm</a:t>
            </a:r>
          </a:p>
        </p:txBody>
      </p:sp>
      <p:sp>
        <p:nvSpPr>
          <p:cNvPr id="4" name="Slide Number Placeholder 3"/>
          <p:cNvSpPr>
            <a:spLocks noGrp="1"/>
          </p:cNvSpPr>
          <p:nvPr>
            <p:ph type="sldNum" sz="quarter" idx="5"/>
          </p:nvPr>
        </p:nvSpPr>
        <p:spPr/>
        <p:txBody>
          <a:bodyPr/>
          <a:lstStyle/>
          <a:p>
            <a:fld id="{EF8A2AF7-2D85-4421-9B02-2B5F9CC37447}" type="slidenum">
              <a:rPr lang="nb-NO" smtClean="0"/>
              <a:t>11</a:t>
            </a:fld>
            <a:endParaRPr lang="nb-NO"/>
          </a:p>
        </p:txBody>
      </p:sp>
    </p:spTree>
    <p:extLst>
      <p:ext uri="{BB962C8B-B14F-4D97-AF65-F5344CB8AC3E}">
        <p14:creationId xmlns:p14="http://schemas.microsoft.com/office/powerpoint/2010/main" val="1237676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irs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115616" y="843558"/>
            <a:ext cx="6912768" cy="1912609"/>
          </a:xfrm>
        </p:spPr>
        <p:txBody>
          <a:bodyPr lIns="0" tIns="0" rIns="0" anchor="b" anchorCtr="0">
            <a:normAutofit/>
          </a:bodyPr>
          <a:lstStyle>
            <a:lvl1pPr marL="0" algn="ctr">
              <a:lnSpc>
                <a:spcPct val="100000"/>
              </a:lnSpc>
              <a:defRPr sz="3000" b="1" i="0" u="none" cap="none">
                <a:solidFill>
                  <a:schemeClr val="tx1">
                    <a:lumMod val="75000"/>
                    <a:lumOff val="25000"/>
                  </a:schemeClr>
                </a:solidFill>
                <a:latin typeface="Arial Black" panose="020B0604020202020204" pitchFamily="34" charset="0"/>
                <a:cs typeface="Arial Black" panose="020B0604020202020204" pitchFamily="34" charset="0"/>
              </a:defRPr>
            </a:lvl1pPr>
          </a:lstStyle>
          <a:p>
            <a:r>
              <a:rPr lang="en-GB" noProof="0" dirty="0"/>
              <a:t>Click to add title</a:t>
            </a:r>
          </a:p>
        </p:txBody>
      </p:sp>
      <p:sp>
        <p:nvSpPr>
          <p:cNvPr id="3" name="Undertittel 2"/>
          <p:cNvSpPr>
            <a:spLocks noGrp="1"/>
          </p:cNvSpPr>
          <p:nvPr>
            <p:ph type="subTitle" idx="1" hasCustomPrompt="1"/>
          </p:nvPr>
        </p:nvSpPr>
        <p:spPr>
          <a:xfrm>
            <a:off x="1115616" y="3147510"/>
            <a:ext cx="6912768" cy="936408"/>
          </a:xfrm>
        </p:spPr>
        <p:txBody>
          <a:bodyPr lIns="0" tIns="0" rIns="0" bIns="0">
            <a:noAutofit/>
          </a:bodyPr>
          <a:lstStyle>
            <a:lvl1pPr marL="0" indent="0" algn="ctr">
              <a:lnSpc>
                <a:spcPct val="100000"/>
              </a:lnSpc>
              <a:spcBef>
                <a:spcPts val="0"/>
              </a:spcBef>
              <a:buNone/>
              <a:defRPr sz="24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subtitle</a:t>
            </a:r>
          </a:p>
        </p:txBody>
      </p:sp>
      <p:sp>
        <p:nvSpPr>
          <p:cNvPr id="8" name="Plassholder for bunntekst 7"/>
          <p:cNvSpPr>
            <a:spLocks noGrp="1"/>
          </p:cNvSpPr>
          <p:nvPr>
            <p:ph type="ftr" sz="quarter" idx="11"/>
          </p:nvPr>
        </p:nvSpPr>
        <p:spPr/>
        <p:txBody>
          <a:bodyPr/>
          <a:lstStyle>
            <a:lvl1pPr>
              <a:lnSpc>
                <a:spcPct val="100000"/>
              </a:lnSpc>
              <a:defRPr/>
            </a:lvl1pPr>
          </a:lstStyle>
          <a:p>
            <a:r>
              <a:rPr lang="nb-NO" dirty="0" err="1"/>
              <a:t>University</a:t>
            </a:r>
            <a:r>
              <a:rPr lang="nb-NO" dirty="0"/>
              <a:t> </a:t>
            </a:r>
            <a:r>
              <a:rPr lang="nb-NO" dirty="0" err="1"/>
              <a:t>of</a:t>
            </a:r>
            <a:r>
              <a:rPr lang="nb-NO" dirty="0"/>
              <a:t> Bergen</a:t>
            </a:r>
          </a:p>
        </p:txBody>
      </p:sp>
      <p:cxnSp>
        <p:nvCxnSpPr>
          <p:cNvPr id="7" name="Rett pil 6">
            <a:extLst>
              <a:ext uri="{FF2B5EF4-FFF2-40B4-BE49-F238E27FC236}">
                <a16:creationId xmlns:a16="http://schemas.microsoft.com/office/drawing/2014/main" id="{A34C3436-C71A-FB4A-8C35-92B3E09D274B}"/>
              </a:ext>
            </a:extLst>
          </p:cNvPr>
          <p:cNvCxnSpPr/>
          <p:nvPr userDrawn="1"/>
        </p:nvCxnSpPr>
        <p:spPr>
          <a:xfrm>
            <a:off x="4551995" y="-308570"/>
            <a:ext cx="0" cy="2107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8082DCD5-A22D-9844-A292-6B0CC74A5CBA}"/>
              </a:ext>
            </a:extLst>
          </p:cNvPr>
          <p:cNvSpPr txBox="1"/>
          <p:nvPr userDrawn="1"/>
        </p:nvSpPr>
        <p:spPr>
          <a:xfrm>
            <a:off x="1094929" y="-762054"/>
            <a:ext cx="6933455" cy="400110"/>
          </a:xfrm>
          <a:prstGeom prst="rect">
            <a:avLst/>
          </a:prstGeom>
          <a:noFill/>
          <a:ln w="12700">
            <a:solidFill>
              <a:schemeClr val="tx1">
                <a:lumMod val="50000"/>
                <a:lumOff val="50000"/>
              </a:schemeClr>
            </a:solidFill>
            <a:prstDash val="dash"/>
          </a:ln>
        </p:spPr>
        <p:txBody>
          <a:bodyPr wrap="square" rtlCol="0">
            <a:spAutoFit/>
          </a:bodyPr>
          <a:lstStyle/>
          <a:p>
            <a:pPr algn="ctr"/>
            <a:r>
              <a:rPr lang="en-US" sz="1000" i="1" dirty="0"/>
              <a:t>You can write unit/affiliation.</a:t>
            </a:r>
            <a:br>
              <a:rPr lang="en-US" sz="1000" i="1" dirty="0"/>
            </a:br>
            <a:r>
              <a:rPr lang="en-US" sz="1000" i="1" dirty="0"/>
              <a:t>To change content go to: Menu -&gt; Insert (Mac = Display) -&gt; Header and Footer</a:t>
            </a:r>
            <a:endParaRPr lang="nb-NO" sz="1000" i="1" dirty="0"/>
          </a:p>
        </p:txBody>
      </p:sp>
      <p:pic>
        <p:nvPicPr>
          <p:cNvPr id="10" name="Bilde 9">
            <a:extLst>
              <a:ext uri="{FF2B5EF4-FFF2-40B4-BE49-F238E27FC236}">
                <a16:creationId xmlns:a16="http://schemas.microsoft.com/office/drawing/2014/main" id="{72349FA0-A53E-6647-88C5-8931F1B3378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21833" y="3948983"/>
            <a:ext cx="3782535" cy="720000"/>
          </a:xfrm>
          <a:prstGeom prst="rect">
            <a:avLst/>
          </a:prstGeom>
        </p:spPr>
      </p:pic>
    </p:spTree>
    <p:extLst>
      <p:ext uri="{BB962C8B-B14F-4D97-AF65-F5344CB8AC3E}">
        <p14:creationId xmlns:p14="http://schemas.microsoft.com/office/powerpoint/2010/main" val="178299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1022920" y="1581640"/>
            <a:ext cx="3420000" cy="432048"/>
          </a:xfrm>
        </p:spPr>
        <p:txBody>
          <a:bodyPr anchor="b">
            <a:noAutofit/>
          </a:bodyPr>
          <a:lstStyle>
            <a:lvl1pPr marL="0" indent="0">
              <a:lnSpc>
                <a:spcPct val="100000"/>
              </a:lnSpc>
              <a:buNone/>
              <a:defRPr sz="2000" b="1"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err="1"/>
              <a:t>Click</a:t>
            </a:r>
            <a:r>
              <a:rPr lang="nb-NO" dirty="0"/>
              <a:t> to </a:t>
            </a:r>
            <a:r>
              <a:rPr lang="nb-NO" dirty="0" err="1"/>
              <a:t>add</a:t>
            </a:r>
            <a:r>
              <a:rPr lang="nb-NO" dirty="0"/>
              <a:t> </a:t>
            </a:r>
            <a:r>
              <a:rPr lang="nb-NO" dirty="0" err="1"/>
              <a:t>subtitle</a:t>
            </a:r>
            <a:endParaRPr lang="nb-NO" dirty="0"/>
          </a:p>
        </p:txBody>
      </p:sp>
      <p:sp>
        <p:nvSpPr>
          <p:cNvPr id="5" name="Plassholder for tekst 4"/>
          <p:cNvSpPr>
            <a:spLocks noGrp="1"/>
          </p:cNvSpPr>
          <p:nvPr>
            <p:ph type="body" sz="quarter" idx="3" hasCustomPrompt="1"/>
          </p:nvPr>
        </p:nvSpPr>
        <p:spPr>
          <a:xfrm>
            <a:off x="4752400" y="1581640"/>
            <a:ext cx="3420000" cy="432048"/>
          </a:xfrm>
        </p:spPr>
        <p:txBody>
          <a:bodyPr anchor="b">
            <a:noAutofit/>
          </a:bodyPr>
          <a:lstStyle>
            <a:lvl1pPr marL="0" indent="0">
              <a:lnSpc>
                <a:spcPct val="100000"/>
              </a:lnSpc>
              <a:buNone/>
              <a:defRPr sz="2000" b="1"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err="1"/>
              <a:t>Click</a:t>
            </a:r>
            <a:r>
              <a:rPr lang="nb-NO" dirty="0"/>
              <a:t> to </a:t>
            </a:r>
            <a:r>
              <a:rPr lang="nb-NO" dirty="0" err="1"/>
              <a:t>add</a:t>
            </a:r>
            <a:r>
              <a:rPr lang="nb-NO" dirty="0"/>
              <a:t> </a:t>
            </a:r>
            <a:r>
              <a:rPr lang="nb-NO" dirty="0" err="1"/>
              <a:t>subtitle</a:t>
            </a:r>
            <a:endParaRPr lang="nb-NO" dirty="0"/>
          </a:p>
        </p:txBody>
      </p:sp>
      <p:sp>
        <p:nvSpPr>
          <p:cNvPr id="10" name="Plassholder for innhold 2"/>
          <p:cNvSpPr>
            <a:spLocks noGrp="1"/>
          </p:cNvSpPr>
          <p:nvPr>
            <p:ph sz="half" idx="13" hasCustomPrompt="1"/>
          </p:nvPr>
        </p:nvSpPr>
        <p:spPr>
          <a:xfrm>
            <a:off x="1022920" y="2092345"/>
            <a:ext cx="3420000" cy="2351613"/>
          </a:xfrm>
        </p:spPr>
        <p:txBody>
          <a:bodyPr>
            <a:normAutofit/>
          </a:bodyPr>
          <a:lstStyle>
            <a:lvl1pPr>
              <a:defRPr sz="20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11" name="Plassholder for innhold 3"/>
          <p:cNvSpPr>
            <a:spLocks noGrp="1"/>
          </p:cNvSpPr>
          <p:nvPr>
            <p:ph sz="half" idx="2" hasCustomPrompt="1"/>
          </p:nvPr>
        </p:nvSpPr>
        <p:spPr>
          <a:xfrm>
            <a:off x="4752400" y="2092345"/>
            <a:ext cx="3420000" cy="2351613"/>
          </a:xfrm>
        </p:spPr>
        <p:txBody>
          <a:bodyPr>
            <a:normAutofit/>
          </a:bodyPr>
          <a:lstStyle>
            <a:lvl1pPr>
              <a:defRPr sz="20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12" name="Tittel 1"/>
          <p:cNvSpPr>
            <a:spLocks noGrp="1"/>
          </p:cNvSpPr>
          <p:nvPr>
            <p:ph type="title" hasCustomPrompt="1"/>
          </p:nvPr>
        </p:nvSpPr>
        <p:spPr>
          <a:xfrm>
            <a:off x="1022920" y="804231"/>
            <a:ext cx="7149480" cy="489701"/>
          </a:xfrm>
        </p:spPr>
        <p:txBody>
          <a:bodyPr>
            <a:noAutofit/>
          </a:bodyPr>
          <a:lstStyle>
            <a:lvl1pPr>
              <a:lnSpc>
                <a:spcPct val="100000"/>
              </a:lnSpc>
              <a:defRPr sz="28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2" name="Plassholder for dato 1"/>
          <p:cNvSpPr>
            <a:spLocks noGrp="1"/>
          </p:cNvSpPr>
          <p:nvPr>
            <p:ph type="dt" sz="half" idx="14"/>
          </p:nvPr>
        </p:nvSpPr>
        <p:spPr/>
        <p:txBody>
          <a:bodyPr/>
          <a:lstStyle>
            <a:lvl1pPr>
              <a:defRPr sz="900"/>
            </a:lvl1pPr>
          </a:lstStyle>
          <a:p>
            <a:r>
              <a:rPr lang="nb-NO"/>
              <a:t>Date</a:t>
            </a:r>
            <a:endParaRPr lang="nb-NO" dirty="0"/>
          </a:p>
        </p:txBody>
      </p:sp>
      <p:sp>
        <p:nvSpPr>
          <p:cNvPr id="4" name="Plassholder for bunntekst 3"/>
          <p:cNvSpPr>
            <a:spLocks noGrp="1"/>
          </p:cNvSpPr>
          <p:nvPr>
            <p:ph type="ftr" sz="quarter" idx="15"/>
          </p:nvPr>
        </p:nvSpPr>
        <p:spPr/>
        <p:txBody>
          <a:bodyPr/>
          <a:lstStyle/>
          <a:p>
            <a:r>
              <a:rPr lang="nb-NO"/>
              <a:t>University of Bergen</a:t>
            </a:r>
            <a:endParaRPr lang="nb-NO" dirty="0"/>
          </a:p>
        </p:txBody>
      </p:sp>
      <p:sp>
        <p:nvSpPr>
          <p:cNvPr id="6" name="Plassholder for lysbildenummer 5"/>
          <p:cNvSpPr>
            <a:spLocks noGrp="1"/>
          </p:cNvSpPr>
          <p:nvPr>
            <p:ph type="sldNum" sz="quarter" idx="16"/>
          </p:nvPr>
        </p:nvSpPr>
        <p:spPr/>
        <p:txBody>
          <a:bodyPr/>
          <a:lstStyle>
            <a:lvl1pPr>
              <a:defRPr sz="900"/>
            </a:lvl1pPr>
          </a:lstStyle>
          <a:p>
            <a:r>
              <a:rPr lang="nb-NO" dirty="0"/>
              <a:t>PAGE </a:t>
            </a:r>
            <a:fld id="{06C54713-27B5-4268-B680-29C9FB350413}" type="slidenum">
              <a:rPr lang="nb-NO" smtClean="0"/>
              <a:pPr/>
              <a:t>‹#›</a:t>
            </a:fld>
            <a:endParaRPr lang="nb-NO" dirty="0"/>
          </a:p>
        </p:txBody>
      </p:sp>
      <p:pic>
        <p:nvPicPr>
          <p:cNvPr id="14" name="Bilde 13" descr="Et bilde som inneholder foto, flaske, stang, klokke&#10;&#10;Automatisk generert beskrivelse">
            <a:extLst>
              <a:ext uri="{FF2B5EF4-FFF2-40B4-BE49-F238E27FC236}">
                <a16:creationId xmlns:a16="http://schemas.microsoft.com/office/drawing/2014/main" id="{6625D749-1D54-444E-B79C-64C657009E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1937874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introduction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3589570" y="1455950"/>
            <a:ext cx="4597350" cy="29160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tekst 3"/>
          <p:cNvSpPr>
            <a:spLocks noGrp="1"/>
          </p:cNvSpPr>
          <p:nvPr>
            <p:ph type="body" sz="half" idx="2" hasCustomPrompt="1"/>
          </p:nvPr>
        </p:nvSpPr>
        <p:spPr>
          <a:xfrm>
            <a:off x="1022921" y="1455950"/>
            <a:ext cx="2360241" cy="29160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8" name="Tittel 1"/>
          <p:cNvSpPr>
            <a:spLocks noGrp="1"/>
          </p:cNvSpPr>
          <p:nvPr>
            <p:ph type="title" hasCustomPrompt="1"/>
          </p:nvPr>
        </p:nvSpPr>
        <p:spPr>
          <a:xfrm>
            <a:off x="1022920" y="804231"/>
            <a:ext cx="7149480" cy="489701"/>
          </a:xfrm>
        </p:spPr>
        <p:txBody>
          <a:bodyPr>
            <a:noAutofit/>
          </a:bodyPr>
          <a:lstStyle>
            <a:lvl1pPr>
              <a:lnSpc>
                <a:spcPct val="100000"/>
              </a:lnSpc>
              <a:defRPr sz="28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2" name="Plassholder for dato 1"/>
          <p:cNvSpPr>
            <a:spLocks noGrp="1"/>
          </p:cNvSpPr>
          <p:nvPr>
            <p:ph type="dt" sz="half" idx="10"/>
          </p:nvPr>
        </p:nvSpPr>
        <p:spPr/>
        <p:txBody>
          <a:bodyPr/>
          <a:lstStyle>
            <a:lvl1pPr>
              <a:defRPr sz="900"/>
            </a:lvl1pPr>
          </a:lstStyle>
          <a:p>
            <a:r>
              <a:rPr lang="nb-NO"/>
              <a:t>Date</a:t>
            </a:r>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lvl1pPr>
              <a:defRPr sz="900"/>
            </a:lvl1pPr>
          </a:lstStyle>
          <a:p>
            <a:r>
              <a:rPr lang="nb-NO" dirty="0"/>
              <a:t>PAGE </a:t>
            </a:r>
            <a:fld id="{06C54713-27B5-4268-B680-29C9FB350413}" type="slidenum">
              <a:rPr lang="nb-NO" smtClean="0"/>
              <a:pPr/>
              <a:t>‹#›</a:t>
            </a:fld>
            <a:endParaRPr lang="nb-NO" dirty="0"/>
          </a:p>
        </p:txBody>
      </p:sp>
      <p:pic>
        <p:nvPicPr>
          <p:cNvPr id="10" name="Bilde 9" descr="Et bilde som inneholder foto, flaske, stang, klokke&#10;&#10;Automatisk generert beskrivelse">
            <a:extLst>
              <a:ext uri="{FF2B5EF4-FFF2-40B4-BE49-F238E27FC236}">
                <a16:creationId xmlns:a16="http://schemas.microsoft.com/office/drawing/2014/main" id="{0A9A097B-2D2F-C342-9F0F-01464EE5DC0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125910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22920" y="3514848"/>
            <a:ext cx="7164000" cy="425054"/>
          </a:xfrm>
        </p:spPr>
        <p:txBody>
          <a:bodyPr anchor="t" anchorCtr="0">
            <a:noAutofit/>
          </a:bodyPr>
          <a:lstStyle>
            <a:lvl1pPr algn="l">
              <a:lnSpc>
                <a:spcPct val="100000"/>
              </a:lnSpc>
              <a:defRPr sz="2500" b="1" i="0">
                <a:solidFill>
                  <a:srgbClr val="E54F46"/>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bilde 2"/>
          <p:cNvSpPr>
            <a:spLocks noGrp="1"/>
          </p:cNvSpPr>
          <p:nvPr>
            <p:ph type="pic" idx="1" hasCustomPrompt="1"/>
          </p:nvPr>
        </p:nvSpPr>
        <p:spPr>
          <a:xfrm>
            <a:off x="1022920" y="843558"/>
            <a:ext cx="7164000" cy="2598223"/>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err="1"/>
              <a:t>Add</a:t>
            </a:r>
            <a:r>
              <a:rPr lang="nb-NO" dirty="0"/>
              <a:t> </a:t>
            </a:r>
            <a:r>
              <a:rPr lang="nb-NO" dirty="0" err="1"/>
              <a:t>photo</a:t>
            </a:r>
            <a:r>
              <a:rPr lang="nb-NO" dirty="0"/>
              <a:t> or </a:t>
            </a:r>
            <a:r>
              <a:rPr lang="nb-NO" dirty="0" err="1"/>
              <a:t>illustration</a:t>
            </a:r>
            <a:endParaRPr lang="nb-NO" dirty="0"/>
          </a:p>
        </p:txBody>
      </p:sp>
      <p:sp>
        <p:nvSpPr>
          <p:cNvPr id="4" name="Plassholder for tekst 3"/>
          <p:cNvSpPr>
            <a:spLocks noGrp="1"/>
          </p:cNvSpPr>
          <p:nvPr>
            <p:ph type="body" sz="half" idx="2" hasCustomPrompt="1"/>
          </p:nvPr>
        </p:nvSpPr>
        <p:spPr>
          <a:xfrm>
            <a:off x="1022920" y="4047914"/>
            <a:ext cx="6285384" cy="396044"/>
          </a:xfrm>
        </p:spPr>
        <p:txBody>
          <a:bodyPr>
            <a:normAutofit/>
          </a:bodyPr>
          <a:lstStyle>
            <a:lvl1pPr marL="0" indent="0">
              <a:lnSpc>
                <a:spcPct val="10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5" name="Plassholder for dato 4"/>
          <p:cNvSpPr>
            <a:spLocks noGrp="1"/>
          </p:cNvSpPr>
          <p:nvPr>
            <p:ph type="dt" sz="half" idx="10"/>
          </p:nvPr>
        </p:nvSpPr>
        <p:spPr/>
        <p:txBody>
          <a:bodyPr/>
          <a:lstStyle>
            <a:lvl1pPr>
              <a:defRPr sz="900"/>
            </a:lvl1pPr>
          </a:lstStyle>
          <a:p>
            <a:r>
              <a:rPr lang="nb-NO"/>
              <a:t>Date</a:t>
            </a:r>
            <a:endParaRPr lang="nb-NO" dirty="0"/>
          </a:p>
        </p:txBody>
      </p:sp>
      <p:sp>
        <p:nvSpPr>
          <p:cNvPr id="6" name="Plassholder for bunntekst 5"/>
          <p:cNvSpPr>
            <a:spLocks noGrp="1"/>
          </p:cNvSpPr>
          <p:nvPr>
            <p:ph type="ftr" sz="quarter" idx="11"/>
          </p:nvPr>
        </p:nvSpPr>
        <p:spPr/>
        <p:txBody>
          <a:bodyPr/>
          <a:lstStyle/>
          <a:p>
            <a:r>
              <a:rPr lang="nb-NO"/>
              <a:t>University of Bergen</a:t>
            </a:r>
            <a:endParaRPr lang="nb-NO" dirty="0"/>
          </a:p>
        </p:txBody>
      </p:sp>
      <p:sp>
        <p:nvSpPr>
          <p:cNvPr id="7" name="Plassholder for lysbildenummer 6"/>
          <p:cNvSpPr>
            <a:spLocks noGrp="1"/>
          </p:cNvSpPr>
          <p:nvPr>
            <p:ph type="sldNum" sz="quarter" idx="12"/>
          </p:nvPr>
        </p:nvSpPr>
        <p:spPr/>
        <p:txBody>
          <a:bodyPr/>
          <a:lstStyle>
            <a:lvl1pPr>
              <a:defRPr sz="900"/>
            </a:lvl1pPr>
          </a:lstStyle>
          <a:p>
            <a:r>
              <a:rPr lang="nb-NO" dirty="0"/>
              <a:t>Page </a:t>
            </a:r>
            <a:fld id="{06C54713-27B5-4268-B680-29C9FB350413}" type="slidenum">
              <a:rPr lang="nb-NO" smtClean="0"/>
              <a:pPr/>
              <a:t>‹#›</a:t>
            </a:fld>
            <a:endParaRPr lang="nb-NO" dirty="0"/>
          </a:p>
        </p:txBody>
      </p:sp>
      <p:pic>
        <p:nvPicPr>
          <p:cNvPr id="10" name="Bilde 9" descr="Et bilde som inneholder foto, flaske, stang, klokke&#10;&#10;Automatisk generert beskrivelse">
            <a:extLst>
              <a:ext uri="{FF2B5EF4-FFF2-40B4-BE49-F238E27FC236}">
                <a16:creationId xmlns:a16="http://schemas.microsoft.com/office/drawing/2014/main" id="{1523E00E-B9FA-CB49-AF2A-F3BDFBEA1B4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3433166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r>
              <a:rPr lang="nb-NO"/>
              <a:t>University of Bergen</a:t>
            </a:r>
            <a:endParaRPr lang="nb-NO" dirty="0"/>
          </a:p>
        </p:txBody>
      </p:sp>
    </p:spTree>
    <p:extLst>
      <p:ext uri="{BB962C8B-B14F-4D97-AF65-F5344CB8AC3E}">
        <p14:creationId xmlns:p14="http://schemas.microsoft.com/office/powerpoint/2010/main" val="2074680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E514FDA-87D0-F24D-A4E3-0F229EE1F0E1}"/>
              </a:ext>
            </a:extLst>
          </p:cNvPr>
          <p:cNvSpPr/>
          <p:nvPr userDrawn="1"/>
        </p:nvSpPr>
        <p:spPr>
          <a:xfrm>
            <a:off x="261000" y="143977"/>
            <a:ext cx="8622000" cy="4855546"/>
          </a:xfrm>
          <a:prstGeom prst="rect">
            <a:avLst/>
          </a:prstGeom>
          <a:solidFill>
            <a:srgbClr val="E54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klokke&#10;&#10;Automatisk generert beskrivelse">
            <a:extLst>
              <a:ext uri="{FF2B5EF4-FFF2-40B4-BE49-F238E27FC236}">
                <a16:creationId xmlns:a16="http://schemas.microsoft.com/office/drawing/2014/main" id="{DE44B76B-F552-6745-8FD4-0DE05C8B6ED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62350" y="1275606"/>
            <a:ext cx="2019300" cy="2019300"/>
          </a:xfrm>
          <a:prstGeom prst="rect">
            <a:avLst/>
          </a:prstGeom>
        </p:spPr>
      </p:pic>
      <p:cxnSp>
        <p:nvCxnSpPr>
          <p:cNvPr id="8" name="Rett linje 7">
            <a:extLst>
              <a:ext uri="{FF2B5EF4-FFF2-40B4-BE49-F238E27FC236}">
                <a16:creationId xmlns:a16="http://schemas.microsoft.com/office/drawing/2014/main" id="{9F4FCB4C-80B3-F24D-8BDB-01A91D3846B3}"/>
              </a:ext>
            </a:extLst>
          </p:cNvPr>
          <p:cNvCxnSpPr>
            <a:cxnSpLocks/>
          </p:cNvCxnSpPr>
          <p:nvPr userDrawn="1"/>
        </p:nvCxnSpPr>
        <p:spPr>
          <a:xfrm>
            <a:off x="2030012" y="3579862"/>
            <a:ext cx="50839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lassholder for tekst 10">
            <a:extLst>
              <a:ext uri="{FF2B5EF4-FFF2-40B4-BE49-F238E27FC236}">
                <a16:creationId xmlns:a16="http://schemas.microsoft.com/office/drawing/2014/main" id="{2E2D51E0-D553-7444-A2FF-FE22249ED9B3}"/>
              </a:ext>
            </a:extLst>
          </p:cNvPr>
          <p:cNvSpPr>
            <a:spLocks noGrp="1"/>
          </p:cNvSpPr>
          <p:nvPr>
            <p:ph type="body" sz="quarter" idx="10" hasCustomPrompt="1"/>
          </p:nvPr>
        </p:nvSpPr>
        <p:spPr>
          <a:xfrm>
            <a:off x="2077244" y="3795886"/>
            <a:ext cx="4989513" cy="433388"/>
          </a:xfrm>
        </p:spPr>
        <p:txBody>
          <a:bodyPr>
            <a:normAutofit/>
          </a:bodyPr>
          <a:lstStyle>
            <a:lvl1pPr marL="0" indent="0" algn="ctr">
              <a:buFontTx/>
              <a:buNone/>
              <a:defRPr sz="2200" b="1" i="0">
                <a:solidFill>
                  <a:schemeClr val="bg1"/>
                </a:solidFill>
                <a:latin typeface="Arial Black" panose="020B0604020202020204" pitchFamily="34" charset="0"/>
                <a:cs typeface="Arial Black" panose="020B0604020202020204" pitchFamily="34" charset="0"/>
              </a:defRPr>
            </a:lvl1pPr>
          </a:lstStyle>
          <a:p>
            <a:pPr lvl="0"/>
            <a:r>
              <a:rPr lang="nb-NO" dirty="0" err="1"/>
              <a:t>uib.no</a:t>
            </a:r>
            <a:endParaRPr lang="nb-NO" dirty="0"/>
          </a:p>
        </p:txBody>
      </p:sp>
      <p:pic>
        <p:nvPicPr>
          <p:cNvPr id="16" name="Bilde 15" descr="Et bilde som inneholder bord&#10;&#10;Automatisk generert beskrivelse">
            <a:extLst>
              <a:ext uri="{FF2B5EF4-FFF2-40B4-BE49-F238E27FC236}">
                <a16:creationId xmlns:a16="http://schemas.microsoft.com/office/drawing/2014/main" id="{C4CE5DA3-83B9-024C-A8B5-5F3CB4058A0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08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irst page with pin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115616" y="843558"/>
            <a:ext cx="6912768" cy="1912609"/>
          </a:xfrm>
        </p:spPr>
        <p:txBody>
          <a:bodyPr lIns="0" tIns="0" rIns="0" anchor="b" anchorCtr="0">
            <a:normAutofit/>
          </a:bodyPr>
          <a:lstStyle>
            <a:lvl1pPr marL="0" algn="ctr">
              <a:lnSpc>
                <a:spcPct val="100000"/>
              </a:lnSpc>
              <a:defRPr sz="3000" b="1" i="0" u="none" cap="none">
                <a:solidFill>
                  <a:schemeClr val="tx1">
                    <a:lumMod val="75000"/>
                    <a:lumOff val="25000"/>
                  </a:schemeClr>
                </a:solidFill>
                <a:latin typeface="Arial Black" panose="020B0604020202020204" pitchFamily="34" charset="0"/>
                <a:cs typeface="Arial Black" panose="020B0604020202020204" pitchFamily="34" charset="0"/>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p:cNvSpPr>
            <a:spLocks noGrp="1"/>
          </p:cNvSpPr>
          <p:nvPr>
            <p:ph type="subTitle" idx="1" hasCustomPrompt="1"/>
          </p:nvPr>
        </p:nvSpPr>
        <p:spPr>
          <a:xfrm>
            <a:off x="1115616" y="3147510"/>
            <a:ext cx="6912768" cy="936408"/>
          </a:xfrm>
        </p:spPr>
        <p:txBody>
          <a:bodyPr lIns="0" tIns="0" rIns="0" bIns="0">
            <a:noAutofit/>
          </a:bodyPr>
          <a:lstStyle>
            <a:lvl1pPr marL="0" indent="0" algn="ctr">
              <a:lnSpc>
                <a:spcPct val="100000"/>
              </a:lnSpc>
              <a:spcBef>
                <a:spcPts val="0"/>
              </a:spcBef>
              <a:buNone/>
              <a:defRPr sz="24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8" name="Plassholder for bunntekst 7"/>
          <p:cNvSpPr>
            <a:spLocks noGrp="1"/>
          </p:cNvSpPr>
          <p:nvPr>
            <p:ph type="ftr" sz="quarter" idx="11"/>
          </p:nvPr>
        </p:nvSpPr>
        <p:spPr/>
        <p:txBody>
          <a:bodyPr/>
          <a:lstStyle>
            <a:lvl1pPr>
              <a:lnSpc>
                <a:spcPct val="100000"/>
              </a:lnSpc>
              <a:defRPr/>
            </a:lvl1pPr>
          </a:lstStyle>
          <a:p>
            <a:r>
              <a:rPr lang="nb-NO" dirty="0" err="1"/>
              <a:t>University</a:t>
            </a:r>
            <a:r>
              <a:rPr lang="nb-NO" dirty="0"/>
              <a:t> </a:t>
            </a:r>
            <a:r>
              <a:rPr lang="nb-NO" dirty="0" err="1"/>
              <a:t>of</a:t>
            </a:r>
            <a:r>
              <a:rPr lang="nb-NO" dirty="0"/>
              <a:t> Bergen</a:t>
            </a:r>
          </a:p>
        </p:txBody>
      </p:sp>
      <p:pic>
        <p:nvPicPr>
          <p:cNvPr id="11" name="Bilde 10">
            <a:extLst>
              <a:ext uri="{FF2B5EF4-FFF2-40B4-BE49-F238E27FC236}">
                <a16:creationId xmlns:a16="http://schemas.microsoft.com/office/drawing/2014/main" id="{1D185F72-5C4F-B34D-90E7-52435FF83466}"/>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21833" y="3948983"/>
            <a:ext cx="3782535" cy="720000"/>
          </a:xfrm>
          <a:prstGeom prst="rect">
            <a:avLst/>
          </a:prstGeom>
        </p:spPr>
      </p:pic>
      <p:cxnSp>
        <p:nvCxnSpPr>
          <p:cNvPr id="12" name="Rett pil 11">
            <a:extLst>
              <a:ext uri="{FF2B5EF4-FFF2-40B4-BE49-F238E27FC236}">
                <a16:creationId xmlns:a16="http://schemas.microsoft.com/office/drawing/2014/main" id="{439F1D30-E75C-384D-BE56-671A855B017F}"/>
              </a:ext>
            </a:extLst>
          </p:cNvPr>
          <p:cNvCxnSpPr/>
          <p:nvPr userDrawn="1"/>
        </p:nvCxnSpPr>
        <p:spPr>
          <a:xfrm>
            <a:off x="4551995" y="-308570"/>
            <a:ext cx="0" cy="2107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kstSylinder 12">
            <a:extLst>
              <a:ext uri="{FF2B5EF4-FFF2-40B4-BE49-F238E27FC236}">
                <a16:creationId xmlns:a16="http://schemas.microsoft.com/office/drawing/2014/main" id="{7C9F3718-DF27-0A43-B932-6B42AC990253}"/>
              </a:ext>
            </a:extLst>
          </p:cNvPr>
          <p:cNvSpPr txBox="1"/>
          <p:nvPr userDrawn="1"/>
        </p:nvSpPr>
        <p:spPr>
          <a:xfrm>
            <a:off x="1094929" y="-762054"/>
            <a:ext cx="6933455" cy="400110"/>
          </a:xfrm>
          <a:prstGeom prst="rect">
            <a:avLst/>
          </a:prstGeom>
          <a:noFill/>
          <a:ln w="12700">
            <a:solidFill>
              <a:schemeClr val="tx1">
                <a:lumMod val="50000"/>
                <a:lumOff val="50000"/>
              </a:schemeClr>
            </a:solidFill>
            <a:prstDash val="dash"/>
          </a:ln>
        </p:spPr>
        <p:txBody>
          <a:bodyPr wrap="square" rtlCol="0">
            <a:spAutoFit/>
          </a:bodyPr>
          <a:lstStyle/>
          <a:p>
            <a:pPr algn="ctr"/>
            <a:r>
              <a:rPr lang="en-US" sz="1000" i="1" dirty="0"/>
              <a:t>You can write unit/affiliation.</a:t>
            </a:r>
            <a:br>
              <a:rPr lang="en-US" sz="1000" i="1" dirty="0"/>
            </a:br>
            <a:r>
              <a:rPr lang="en-US" sz="1000" i="1" dirty="0"/>
              <a:t>To change content go to: Menu -&gt; Insert (Mac = Display) -&gt; Header and Footer</a:t>
            </a:r>
            <a:endParaRPr lang="nb-NO" sz="1000" i="1" dirty="0"/>
          </a:p>
        </p:txBody>
      </p:sp>
    </p:spTree>
    <p:extLst>
      <p:ext uri="{BB962C8B-B14F-4D97-AF65-F5344CB8AC3E}">
        <p14:creationId xmlns:p14="http://schemas.microsoft.com/office/powerpoint/2010/main" val="223258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pag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9F581FC9-99B3-254C-94AA-E2A348666E38}"/>
              </a:ext>
            </a:extLst>
          </p:cNvPr>
          <p:cNvSpPr>
            <a:spLocks noGrp="1"/>
          </p:cNvSpPr>
          <p:nvPr>
            <p:ph type="pic" sz="quarter" idx="12" hasCustomPrompt="1"/>
          </p:nvPr>
        </p:nvSpPr>
        <p:spPr>
          <a:xfrm>
            <a:off x="259200" y="259200"/>
            <a:ext cx="8622000" cy="2703600"/>
          </a:xfrm>
        </p:spPr>
        <p:txBody>
          <a:bodyPr/>
          <a:lstStyle/>
          <a:p>
            <a:r>
              <a:rPr lang="nb-NO" dirty="0"/>
              <a:t>Picture</a:t>
            </a:r>
          </a:p>
        </p:txBody>
      </p:sp>
      <p:sp>
        <p:nvSpPr>
          <p:cNvPr id="7" name="Rektangel 6">
            <a:extLst>
              <a:ext uri="{FF2B5EF4-FFF2-40B4-BE49-F238E27FC236}">
                <a16:creationId xmlns:a16="http://schemas.microsoft.com/office/drawing/2014/main" id="{9C451960-1C73-5142-9372-646907BA7A21}"/>
              </a:ext>
            </a:extLst>
          </p:cNvPr>
          <p:cNvSpPr/>
          <p:nvPr userDrawn="1"/>
        </p:nvSpPr>
        <p:spPr>
          <a:xfrm>
            <a:off x="259200" y="2962800"/>
            <a:ext cx="8622000" cy="2016224"/>
          </a:xfrm>
          <a:prstGeom prst="rect">
            <a:avLst/>
          </a:prstGeom>
          <a:solidFill>
            <a:srgbClr val="E54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hasCustomPrompt="1"/>
          </p:nvPr>
        </p:nvSpPr>
        <p:spPr>
          <a:xfrm>
            <a:off x="1115616" y="3169730"/>
            <a:ext cx="6120680" cy="842180"/>
          </a:xfrm>
        </p:spPr>
        <p:txBody>
          <a:bodyPr lIns="0" tIns="0" rIns="0" anchor="b" anchorCtr="0">
            <a:normAutofit/>
          </a:bodyPr>
          <a:lstStyle>
            <a:lvl1pPr marL="0" algn="l">
              <a:lnSpc>
                <a:spcPct val="100000"/>
              </a:lnSpc>
              <a:defRPr sz="3000" b="1" i="0" u="none" cap="none">
                <a:solidFill>
                  <a:schemeClr val="bg1"/>
                </a:solidFill>
                <a:latin typeface="Arial Black" panose="020B0604020202020204" pitchFamily="34" charset="0"/>
                <a:cs typeface="Arial Black" panose="020B0604020202020204" pitchFamily="34" charset="0"/>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p:cNvSpPr>
            <a:spLocks noGrp="1"/>
          </p:cNvSpPr>
          <p:nvPr>
            <p:ph type="subTitle" idx="1" hasCustomPrompt="1"/>
          </p:nvPr>
        </p:nvSpPr>
        <p:spPr>
          <a:xfrm>
            <a:off x="1115616" y="4083614"/>
            <a:ext cx="6120680" cy="671086"/>
          </a:xfrm>
        </p:spPr>
        <p:txBody>
          <a:bodyPr lIns="0" tIns="0" rIns="0" bIns="0">
            <a:noAutofit/>
          </a:bodyPr>
          <a:lstStyle>
            <a:lvl1pPr marL="0" indent="0" algn="l">
              <a:lnSpc>
                <a:spcPct val="100000"/>
              </a:lnSpc>
              <a:spcBef>
                <a:spcPts val="0"/>
              </a:spcBef>
              <a:buNone/>
              <a:defRPr sz="17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8" name="Plassholder for bunntekst 7"/>
          <p:cNvSpPr>
            <a:spLocks noGrp="1"/>
          </p:cNvSpPr>
          <p:nvPr>
            <p:ph type="ftr" sz="quarter" idx="11"/>
          </p:nvPr>
        </p:nvSpPr>
        <p:spPr/>
        <p:txBody>
          <a:bodyPr/>
          <a:lstStyle>
            <a:lvl1pPr>
              <a:defRPr>
                <a:solidFill>
                  <a:schemeClr val="bg1"/>
                </a:solidFill>
              </a:defRPr>
            </a:lvl1pPr>
          </a:lstStyle>
          <a:p>
            <a:r>
              <a:rPr lang="nb-NO"/>
              <a:t>University of Bergen</a:t>
            </a:r>
            <a:endParaRPr lang="nb-NO" dirty="0"/>
          </a:p>
        </p:txBody>
      </p:sp>
      <p:pic>
        <p:nvPicPr>
          <p:cNvPr id="20" name="Bilde 19" descr="Et bilde som inneholder bord&#10;&#10;Automatisk generert beskrivelse">
            <a:extLst>
              <a:ext uri="{FF2B5EF4-FFF2-40B4-BE49-F238E27FC236}">
                <a16:creationId xmlns:a16="http://schemas.microsoft.com/office/drawing/2014/main" id="{CEE9D729-C29A-1946-A8F1-7593F293FD4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Bilde 12">
            <a:extLst>
              <a:ext uri="{FF2B5EF4-FFF2-40B4-BE49-F238E27FC236}">
                <a16:creationId xmlns:a16="http://schemas.microsoft.com/office/drawing/2014/main" id="{1E508563-5736-5F46-BC43-BC967D27258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7884368" y="3948983"/>
            <a:ext cx="720000" cy="720000"/>
          </a:xfrm>
          <a:prstGeom prst="rect">
            <a:avLst/>
          </a:prstGeom>
        </p:spPr>
      </p:pic>
      <p:cxnSp>
        <p:nvCxnSpPr>
          <p:cNvPr id="11" name="Rett pil 10">
            <a:extLst>
              <a:ext uri="{FF2B5EF4-FFF2-40B4-BE49-F238E27FC236}">
                <a16:creationId xmlns:a16="http://schemas.microsoft.com/office/drawing/2014/main" id="{3B23B4CB-6C19-5A46-AB2F-5A30A7EBDF25}"/>
              </a:ext>
            </a:extLst>
          </p:cNvPr>
          <p:cNvCxnSpPr/>
          <p:nvPr userDrawn="1"/>
        </p:nvCxnSpPr>
        <p:spPr>
          <a:xfrm>
            <a:off x="4551995" y="-308570"/>
            <a:ext cx="0" cy="2107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5062446D-F9CC-7F4E-944B-00DFEB18B396}"/>
              </a:ext>
            </a:extLst>
          </p:cNvPr>
          <p:cNvSpPr txBox="1"/>
          <p:nvPr userDrawn="1"/>
        </p:nvSpPr>
        <p:spPr>
          <a:xfrm>
            <a:off x="1094929" y="-762054"/>
            <a:ext cx="6933455" cy="400110"/>
          </a:xfrm>
          <a:prstGeom prst="rect">
            <a:avLst/>
          </a:prstGeom>
          <a:noFill/>
          <a:ln w="12700">
            <a:solidFill>
              <a:schemeClr val="tx1">
                <a:lumMod val="50000"/>
                <a:lumOff val="50000"/>
              </a:schemeClr>
            </a:solidFill>
            <a:prstDash val="dash"/>
          </a:ln>
        </p:spPr>
        <p:txBody>
          <a:bodyPr wrap="square" rtlCol="0">
            <a:spAutoFit/>
          </a:bodyPr>
          <a:lstStyle/>
          <a:p>
            <a:pPr algn="ctr"/>
            <a:r>
              <a:rPr lang="en-US" sz="1000" i="1" dirty="0"/>
              <a:t>You can write unit/affiliation.</a:t>
            </a:r>
            <a:br>
              <a:rPr lang="en-US" sz="1000" i="1" dirty="0"/>
            </a:br>
            <a:r>
              <a:rPr lang="en-US" sz="1000" i="1" dirty="0"/>
              <a:t>To change content go to: Menu -&gt; Insert (Mac = Display) -&gt; Header and Footer</a:t>
            </a:r>
            <a:endParaRPr lang="nb-NO" sz="1000" i="1" dirty="0"/>
          </a:p>
        </p:txBody>
      </p:sp>
    </p:spTree>
    <p:extLst>
      <p:ext uri="{BB962C8B-B14F-4D97-AF65-F5344CB8AC3E}">
        <p14:creationId xmlns:p14="http://schemas.microsoft.com/office/powerpoint/2010/main" val="376065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22920" y="804231"/>
            <a:ext cx="7077472" cy="489701"/>
          </a:xfrm>
        </p:spPr>
        <p:txBody>
          <a:bodyPr>
            <a:noAutofit/>
          </a:bodyPr>
          <a:lstStyle>
            <a:lvl1pPr>
              <a:lnSpc>
                <a:spcPct val="100000"/>
              </a:lnSpc>
              <a:defRPr sz="28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022920" y="1455950"/>
            <a:ext cx="7077472" cy="2916000"/>
          </a:xfrm>
        </p:spPr>
        <p:txBody>
          <a:bodyPr>
            <a:normAutofit/>
          </a:bodyPr>
          <a:lstStyle>
            <a:lvl1pPr>
              <a:defRPr sz="2000">
                <a:solidFill>
                  <a:schemeClr val="tx1">
                    <a:lumMod val="75000"/>
                    <a:lumOff val="25000"/>
                  </a:schemeClr>
                </a:solidFill>
                <a:latin typeface="+mn-lt"/>
              </a:defRPr>
            </a:lvl1pPr>
            <a:lvl2pPr>
              <a:defRPr sz="2000">
                <a:solidFill>
                  <a:schemeClr val="tx1">
                    <a:lumMod val="75000"/>
                    <a:lumOff val="25000"/>
                  </a:schemeClr>
                </a:solidFill>
                <a:latin typeface="+mn-lt"/>
              </a:defRPr>
            </a:lvl2pPr>
            <a:lvl3pPr>
              <a:defRPr sz="2000">
                <a:solidFill>
                  <a:schemeClr val="tx1">
                    <a:lumMod val="75000"/>
                    <a:lumOff val="25000"/>
                  </a:schemeClr>
                </a:solidFill>
                <a:latin typeface="+mn-lt"/>
              </a:defRPr>
            </a:lvl3pPr>
            <a:lvl4pPr>
              <a:defRPr sz="2000">
                <a:solidFill>
                  <a:schemeClr val="tx1">
                    <a:lumMod val="75000"/>
                    <a:lumOff val="25000"/>
                  </a:schemeClr>
                </a:solidFill>
                <a:latin typeface="+mn-lt"/>
              </a:defRPr>
            </a:lvl4pPr>
            <a:lvl5pPr>
              <a:defRPr sz="2000">
                <a:solidFill>
                  <a:schemeClr val="tx1">
                    <a:lumMod val="75000"/>
                    <a:lumOff val="25000"/>
                  </a:schemeClr>
                </a:solidFill>
                <a:latin typeface="+mn-lt"/>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dato 3"/>
          <p:cNvSpPr>
            <a:spLocks noGrp="1"/>
          </p:cNvSpPr>
          <p:nvPr>
            <p:ph type="dt" sz="half" idx="10"/>
          </p:nvPr>
        </p:nvSpPr>
        <p:spPr>
          <a:xfrm>
            <a:off x="467544" y="4587974"/>
            <a:ext cx="936104" cy="162018"/>
          </a:xfrm>
        </p:spPr>
        <p:txBody>
          <a:bodyPr/>
          <a:lstStyle>
            <a:lvl1pPr>
              <a:defRPr sz="900"/>
            </a:lvl1pPr>
          </a:lstStyle>
          <a:p>
            <a:r>
              <a:rPr lang="nb-NO"/>
              <a:t>Date</a:t>
            </a:r>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a:xfrm>
            <a:off x="1702418" y="4587974"/>
            <a:ext cx="709342" cy="162018"/>
          </a:xfrm>
        </p:spPr>
        <p:txBody>
          <a:bodyPr/>
          <a:lstStyle>
            <a:lvl1pPr>
              <a:defRPr sz="900"/>
            </a:lvl1pPr>
          </a:lstStyle>
          <a:p>
            <a:r>
              <a:rPr lang="nb-NO" dirty="0"/>
              <a:t>Page </a:t>
            </a:r>
            <a:fld id="{06C54713-27B5-4268-B680-29C9FB350413}" type="slidenum">
              <a:rPr lang="nb-NO" smtClean="0"/>
              <a:pPr/>
              <a:t>‹#›</a:t>
            </a:fld>
            <a:endParaRPr lang="nb-NO" dirty="0"/>
          </a:p>
        </p:txBody>
      </p:sp>
      <p:pic>
        <p:nvPicPr>
          <p:cNvPr id="8" name="Bilde 7" descr="Et bilde som inneholder foto, flaske, stang, klokke&#10;&#10;Automatisk generert beskrivelse">
            <a:extLst>
              <a:ext uri="{FF2B5EF4-FFF2-40B4-BE49-F238E27FC236}">
                <a16:creationId xmlns:a16="http://schemas.microsoft.com/office/drawing/2014/main" id="{6E6226CF-0285-E742-94F3-EEAD2EAE03B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136974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with pin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22920" y="804231"/>
            <a:ext cx="7077472" cy="489701"/>
          </a:xfrm>
        </p:spPr>
        <p:txBody>
          <a:bodyPr>
            <a:noAutofit/>
          </a:bodyPr>
          <a:lstStyle>
            <a:lvl1pPr>
              <a:lnSpc>
                <a:spcPct val="100000"/>
              </a:lnSpc>
              <a:defRPr sz="28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022920" y="1455950"/>
            <a:ext cx="7077472" cy="2916000"/>
          </a:xfrm>
        </p:spPr>
        <p:txBody>
          <a:bodyPr>
            <a:normAutofit/>
          </a:bodyPr>
          <a:lstStyle>
            <a:lvl1pPr>
              <a:defRPr sz="2000">
                <a:solidFill>
                  <a:schemeClr val="tx1">
                    <a:lumMod val="75000"/>
                    <a:lumOff val="25000"/>
                  </a:schemeClr>
                </a:solidFill>
                <a:latin typeface="+mn-lt"/>
              </a:defRPr>
            </a:lvl1pPr>
            <a:lvl2pPr>
              <a:defRPr sz="2000">
                <a:solidFill>
                  <a:schemeClr val="tx1">
                    <a:lumMod val="75000"/>
                    <a:lumOff val="25000"/>
                  </a:schemeClr>
                </a:solidFill>
                <a:latin typeface="+mn-lt"/>
              </a:defRPr>
            </a:lvl2pPr>
            <a:lvl3pPr>
              <a:defRPr sz="2000">
                <a:solidFill>
                  <a:schemeClr val="tx1">
                    <a:lumMod val="75000"/>
                    <a:lumOff val="25000"/>
                  </a:schemeClr>
                </a:solidFill>
                <a:latin typeface="+mn-lt"/>
              </a:defRPr>
            </a:lvl3pPr>
            <a:lvl4pPr>
              <a:defRPr sz="2000">
                <a:solidFill>
                  <a:schemeClr val="tx1">
                    <a:lumMod val="75000"/>
                    <a:lumOff val="25000"/>
                  </a:schemeClr>
                </a:solidFill>
                <a:latin typeface="+mn-lt"/>
              </a:defRPr>
            </a:lvl4pPr>
            <a:lvl5pPr>
              <a:defRPr sz="2000">
                <a:solidFill>
                  <a:schemeClr val="tx1">
                    <a:lumMod val="75000"/>
                    <a:lumOff val="25000"/>
                  </a:schemeClr>
                </a:solidFill>
                <a:latin typeface="+mn-lt"/>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dato 3"/>
          <p:cNvSpPr>
            <a:spLocks noGrp="1"/>
          </p:cNvSpPr>
          <p:nvPr>
            <p:ph type="dt" sz="half" idx="10"/>
          </p:nvPr>
        </p:nvSpPr>
        <p:spPr>
          <a:xfrm>
            <a:off x="467544" y="4587974"/>
            <a:ext cx="936104" cy="162018"/>
          </a:xfrm>
        </p:spPr>
        <p:txBody>
          <a:bodyPr/>
          <a:lstStyle>
            <a:lvl1pPr>
              <a:defRPr sz="900"/>
            </a:lvl1pPr>
          </a:lstStyle>
          <a:p>
            <a:r>
              <a:rPr lang="nb-NO"/>
              <a:t>Date</a:t>
            </a:r>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a:xfrm>
            <a:off x="1702418" y="4587974"/>
            <a:ext cx="709342" cy="162018"/>
          </a:xfrm>
        </p:spPr>
        <p:txBody>
          <a:bodyPr/>
          <a:lstStyle>
            <a:lvl1pPr>
              <a:defRPr sz="900"/>
            </a:lvl1pPr>
          </a:lstStyle>
          <a:p>
            <a:r>
              <a:rPr lang="nb-NO" dirty="0"/>
              <a:t>Page </a:t>
            </a:r>
            <a:fld id="{06C54713-27B5-4268-B680-29C9FB350413}" type="slidenum">
              <a:rPr lang="nb-NO" smtClean="0"/>
              <a:pPr/>
              <a:t>‹#›</a:t>
            </a:fld>
            <a:endParaRPr lang="nb-NO" dirty="0"/>
          </a:p>
        </p:txBody>
      </p:sp>
      <p:pic>
        <p:nvPicPr>
          <p:cNvPr id="8" name="Bilde 7" descr="Et bilde som inneholder foto, flaske, stang, klokke&#10;&#10;Automatisk generert beskrivelse">
            <a:extLst>
              <a:ext uri="{FF2B5EF4-FFF2-40B4-BE49-F238E27FC236}">
                <a16:creationId xmlns:a16="http://schemas.microsoft.com/office/drawing/2014/main" id="{6E6226CF-0285-E742-94F3-EEAD2EAE03B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340321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ith 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22920" y="804231"/>
            <a:ext cx="7077472" cy="489701"/>
          </a:xfrm>
        </p:spPr>
        <p:txBody>
          <a:bodyPr>
            <a:noAutofit/>
          </a:bodyPr>
          <a:lstStyle>
            <a:lvl1pPr>
              <a:lnSpc>
                <a:spcPct val="100000"/>
              </a:lnSpc>
              <a:defRPr sz="28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022920" y="1455950"/>
            <a:ext cx="7077472" cy="2916000"/>
          </a:xfrm>
        </p:spPr>
        <p:txBody>
          <a:bodyPr>
            <a:normAutofit/>
          </a:bodyPr>
          <a:lstStyle>
            <a:lvl1pPr>
              <a:defRPr sz="2000">
                <a:solidFill>
                  <a:schemeClr val="tx1">
                    <a:lumMod val="75000"/>
                    <a:lumOff val="25000"/>
                  </a:schemeClr>
                </a:solidFill>
                <a:latin typeface="+mn-lt"/>
              </a:defRPr>
            </a:lvl1pPr>
            <a:lvl2pPr>
              <a:defRPr sz="2000">
                <a:solidFill>
                  <a:schemeClr val="tx1">
                    <a:lumMod val="75000"/>
                    <a:lumOff val="25000"/>
                  </a:schemeClr>
                </a:solidFill>
                <a:latin typeface="+mn-lt"/>
              </a:defRPr>
            </a:lvl2pPr>
            <a:lvl3pPr>
              <a:defRPr sz="2000">
                <a:solidFill>
                  <a:schemeClr val="tx1">
                    <a:lumMod val="75000"/>
                    <a:lumOff val="25000"/>
                  </a:schemeClr>
                </a:solidFill>
                <a:latin typeface="+mn-lt"/>
              </a:defRPr>
            </a:lvl3pPr>
            <a:lvl4pPr>
              <a:defRPr sz="2000">
                <a:solidFill>
                  <a:schemeClr val="tx1">
                    <a:lumMod val="75000"/>
                    <a:lumOff val="25000"/>
                  </a:schemeClr>
                </a:solidFill>
                <a:latin typeface="+mn-lt"/>
              </a:defRPr>
            </a:lvl4pPr>
            <a:lvl5pPr>
              <a:defRPr sz="2000">
                <a:solidFill>
                  <a:schemeClr val="tx1">
                    <a:lumMod val="75000"/>
                    <a:lumOff val="25000"/>
                  </a:schemeClr>
                </a:solidFill>
                <a:latin typeface="+mn-lt"/>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dato 3"/>
          <p:cNvSpPr>
            <a:spLocks noGrp="1"/>
          </p:cNvSpPr>
          <p:nvPr>
            <p:ph type="dt" sz="half" idx="10"/>
          </p:nvPr>
        </p:nvSpPr>
        <p:spPr>
          <a:xfrm>
            <a:off x="467544" y="4587974"/>
            <a:ext cx="936104" cy="162018"/>
          </a:xfrm>
        </p:spPr>
        <p:txBody>
          <a:bodyPr/>
          <a:lstStyle>
            <a:lvl1pPr>
              <a:defRPr sz="900"/>
            </a:lvl1pPr>
          </a:lstStyle>
          <a:p>
            <a:r>
              <a:rPr lang="nb-NO"/>
              <a:t>Date</a:t>
            </a:r>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a:xfrm>
            <a:off x="1702418" y="4587974"/>
            <a:ext cx="709342" cy="162018"/>
          </a:xfrm>
        </p:spPr>
        <p:txBody>
          <a:bodyPr/>
          <a:lstStyle>
            <a:lvl1pPr>
              <a:defRPr sz="900"/>
            </a:lvl1pPr>
          </a:lstStyle>
          <a:p>
            <a:r>
              <a:rPr lang="nb-NO" dirty="0"/>
              <a:t>Page </a:t>
            </a:r>
            <a:fld id="{06C54713-27B5-4268-B680-29C9FB350413}" type="slidenum">
              <a:rPr lang="nb-NO" smtClean="0"/>
              <a:pPr/>
              <a:t>‹#›</a:t>
            </a:fld>
            <a:endParaRPr lang="nb-NO" dirty="0"/>
          </a:p>
        </p:txBody>
      </p:sp>
      <p:pic>
        <p:nvPicPr>
          <p:cNvPr id="8" name="Bilde 7" descr="Et bilde som inneholder foto, flaske, stang, klokke&#10;&#10;Automatisk generert beskrivelse">
            <a:extLst>
              <a:ext uri="{FF2B5EF4-FFF2-40B4-BE49-F238E27FC236}">
                <a16:creationId xmlns:a16="http://schemas.microsoft.com/office/drawing/2014/main" id="{6E6226CF-0285-E742-94F3-EEAD2EAE03B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278735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22920" y="839911"/>
            <a:ext cx="6584776" cy="2649941"/>
          </a:xfrm>
        </p:spPr>
        <p:txBody>
          <a:bodyPr anchor="t" anchorCtr="0">
            <a:normAutofit/>
          </a:bodyPr>
          <a:lstStyle>
            <a:lvl1pPr>
              <a:lnSpc>
                <a:spcPct val="100000"/>
              </a:lnSpc>
              <a:defRPr sz="4000" b="1" i="0" u="none">
                <a:solidFill>
                  <a:srgbClr val="FFFFFF"/>
                </a:solidFill>
                <a:latin typeface="Arial Black" panose="020B0604020202020204" pitchFamily="34" charset="0"/>
                <a:cs typeface="Arial Black" panose="020B0604020202020204" pitchFamily="34" charset="0"/>
              </a:defRPr>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5" name="Bilde 4">
            <a:extLst>
              <a:ext uri="{FF2B5EF4-FFF2-40B4-BE49-F238E27FC236}">
                <a16:creationId xmlns:a16="http://schemas.microsoft.com/office/drawing/2014/main" id="{89940676-B87A-AB4F-9011-1DA74DCA39A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884368" y="3948983"/>
            <a:ext cx="720000" cy="720000"/>
          </a:xfrm>
          <a:prstGeom prst="rect">
            <a:avLst/>
          </a:prstGeom>
        </p:spPr>
      </p:pic>
    </p:spTree>
    <p:extLst>
      <p:ext uri="{BB962C8B-B14F-4D97-AF65-F5344CB8AC3E}">
        <p14:creationId xmlns:p14="http://schemas.microsoft.com/office/powerpoint/2010/main" val="302109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templat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9F581FC9-99B3-254C-94AA-E2A348666E38}"/>
              </a:ext>
            </a:extLst>
          </p:cNvPr>
          <p:cNvSpPr>
            <a:spLocks noGrp="1"/>
          </p:cNvSpPr>
          <p:nvPr>
            <p:ph type="pic" sz="quarter" idx="12" hasCustomPrompt="1"/>
          </p:nvPr>
        </p:nvSpPr>
        <p:spPr>
          <a:xfrm>
            <a:off x="259200" y="259200"/>
            <a:ext cx="8622000" cy="4616806"/>
          </a:xfrm>
          <a:noFill/>
        </p:spPr>
        <p:txBody>
          <a:bodyPr/>
          <a:lstStyle/>
          <a:p>
            <a:r>
              <a:rPr lang="nb-NO" dirty="0"/>
              <a:t>Picture</a:t>
            </a:r>
          </a:p>
        </p:txBody>
      </p:sp>
      <p:sp>
        <p:nvSpPr>
          <p:cNvPr id="8" name="Plassholder for bunntekst 7"/>
          <p:cNvSpPr>
            <a:spLocks noGrp="1"/>
          </p:cNvSpPr>
          <p:nvPr>
            <p:ph type="ftr" sz="quarter" idx="11"/>
          </p:nvPr>
        </p:nvSpPr>
        <p:spPr/>
        <p:txBody>
          <a:bodyPr/>
          <a:lstStyle>
            <a:lvl1pPr>
              <a:defRPr>
                <a:solidFill>
                  <a:schemeClr val="bg1"/>
                </a:solidFill>
              </a:defRPr>
            </a:lvl1pPr>
          </a:lstStyle>
          <a:p>
            <a:r>
              <a:rPr lang="nb-NO" dirty="0" err="1"/>
              <a:t>University</a:t>
            </a:r>
            <a:r>
              <a:rPr lang="nb-NO" dirty="0"/>
              <a:t> </a:t>
            </a:r>
            <a:r>
              <a:rPr lang="nb-NO" dirty="0" err="1"/>
              <a:t>of</a:t>
            </a:r>
            <a:r>
              <a:rPr lang="nb-NO" dirty="0"/>
              <a:t> Bergen</a:t>
            </a:r>
          </a:p>
        </p:txBody>
      </p:sp>
      <p:pic>
        <p:nvPicPr>
          <p:cNvPr id="20" name="Bilde 19" descr="Et bilde som inneholder bord&#10;&#10;Automatisk generert beskrivelse">
            <a:extLst>
              <a:ext uri="{FF2B5EF4-FFF2-40B4-BE49-F238E27FC236}">
                <a16:creationId xmlns:a16="http://schemas.microsoft.com/office/drawing/2014/main" id="{CEE9D729-C29A-1946-A8F1-7593F293FD4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Bilde 8">
            <a:extLst>
              <a:ext uri="{FF2B5EF4-FFF2-40B4-BE49-F238E27FC236}">
                <a16:creationId xmlns:a16="http://schemas.microsoft.com/office/drawing/2014/main" id="{05A95DCC-209D-E646-9131-A3D365FF0198}"/>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884368" y="3948983"/>
            <a:ext cx="720000" cy="720000"/>
          </a:xfrm>
          <a:prstGeom prst="rect">
            <a:avLst/>
          </a:prstGeom>
        </p:spPr>
      </p:pic>
    </p:spTree>
    <p:extLst>
      <p:ext uri="{BB962C8B-B14F-4D97-AF65-F5344CB8AC3E}">
        <p14:creationId xmlns:p14="http://schemas.microsoft.com/office/powerpoint/2010/main" val="41305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1022920" y="1455626"/>
            <a:ext cx="3405064" cy="2916324"/>
          </a:xfrm>
        </p:spPr>
        <p:txBody>
          <a:bodyPr>
            <a:normAutofit/>
          </a:bodyPr>
          <a:lstStyle>
            <a:lvl1pPr marL="342900" indent="-342900">
              <a:buFont typeface="Arial" panose="020B0604020202020204" pitchFamily="34" charset="0"/>
              <a:buChar char="•"/>
              <a:defRPr sz="20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innhold 3"/>
          <p:cNvSpPr>
            <a:spLocks noGrp="1"/>
          </p:cNvSpPr>
          <p:nvPr>
            <p:ph sz="half" idx="2" hasCustomPrompt="1"/>
          </p:nvPr>
        </p:nvSpPr>
        <p:spPr>
          <a:xfrm>
            <a:off x="4752400" y="1455626"/>
            <a:ext cx="3420000" cy="2916324"/>
          </a:xfrm>
        </p:spPr>
        <p:txBody>
          <a:bodyPr>
            <a:normAutofit/>
          </a:bodyPr>
          <a:lstStyle>
            <a:lvl1pPr>
              <a:defRPr sz="20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a:p>
            <a:pPr lvl="0"/>
            <a:endParaRPr lang="nb-NO" dirty="0"/>
          </a:p>
        </p:txBody>
      </p:sp>
      <p:sp>
        <p:nvSpPr>
          <p:cNvPr id="10" name="Tittel 1"/>
          <p:cNvSpPr>
            <a:spLocks noGrp="1"/>
          </p:cNvSpPr>
          <p:nvPr>
            <p:ph type="title" hasCustomPrompt="1"/>
          </p:nvPr>
        </p:nvSpPr>
        <p:spPr>
          <a:xfrm>
            <a:off x="1022920" y="804231"/>
            <a:ext cx="7149480" cy="489701"/>
          </a:xfrm>
        </p:spPr>
        <p:txBody>
          <a:bodyPr>
            <a:noAutofit/>
          </a:bodyPr>
          <a:lstStyle>
            <a:lvl1pPr>
              <a:lnSpc>
                <a:spcPct val="100000"/>
              </a:lnSpc>
              <a:defRPr sz="28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2" name="Plassholder for dato 1"/>
          <p:cNvSpPr>
            <a:spLocks noGrp="1"/>
          </p:cNvSpPr>
          <p:nvPr>
            <p:ph type="dt" sz="half" idx="10"/>
          </p:nvPr>
        </p:nvSpPr>
        <p:spPr/>
        <p:txBody>
          <a:bodyPr/>
          <a:lstStyle>
            <a:lvl1pPr>
              <a:defRPr sz="900"/>
            </a:lvl1pPr>
          </a:lstStyle>
          <a:p>
            <a:r>
              <a:rPr lang="nb-NO"/>
              <a:t>Date</a:t>
            </a:r>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lvl1pPr>
              <a:defRPr sz="900"/>
            </a:lvl1pPr>
          </a:lstStyle>
          <a:p>
            <a:r>
              <a:rPr lang="nb-NO" dirty="0"/>
              <a:t>PAGE </a:t>
            </a:r>
            <a:fld id="{06C54713-27B5-4268-B680-29C9FB350413}" type="slidenum">
              <a:rPr lang="nb-NO" smtClean="0"/>
              <a:pPr/>
              <a:t>‹#›</a:t>
            </a:fld>
            <a:endParaRPr lang="nb-NO" dirty="0"/>
          </a:p>
        </p:txBody>
      </p:sp>
      <p:pic>
        <p:nvPicPr>
          <p:cNvPr id="11" name="Bilde 10" descr="Et bilde som inneholder foto, flaske, stang, klokke&#10;&#10;Automatisk generert beskrivelse">
            <a:extLst>
              <a:ext uri="{FF2B5EF4-FFF2-40B4-BE49-F238E27FC236}">
                <a16:creationId xmlns:a16="http://schemas.microsoft.com/office/drawing/2014/main" id="{F450508E-D4BA-C740-BC0E-0EBD17C09D2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84368" y="3948983"/>
            <a:ext cx="720000" cy="720000"/>
          </a:xfrm>
          <a:prstGeom prst="rect">
            <a:avLst/>
          </a:prstGeom>
        </p:spPr>
      </p:pic>
    </p:spTree>
    <p:extLst>
      <p:ext uri="{BB962C8B-B14F-4D97-AF65-F5344CB8AC3E}">
        <p14:creationId xmlns:p14="http://schemas.microsoft.com/office/powerpoint/2010/main" val="210852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22920" y="804231"/>
            <a:ext cx="7149480" cy="489701"/>
          </a:xfrm>
          <a:prstGeom prst="rect">
            <a:avLst/>
          </a:prstGeom>
        </p:spPr>
        <p:txBody>
          <a:bodyPr vert="horz" lIns="0" tIns="0" rIns="0" bIns="0" rtlCol="0" anchor="b" anchorCtr="0">
            <a:no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1022920" y="1455950"/>
            <a:ext cx="7149480" cy="2916000"/>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dato 3"/>
          <p:cNvSpPr>
            <a:spLocks noGrp="1"/>
          </p:cNvSpPr>
          <p:nvPr>
            <p:ph type="dt" sz="half" idx="2"/>
          </p:nvPr>
        </p:nvSpPr>
        <p:spPr>
          <a:xfrm>
            <a:off x="467544" y="4587974"/>
            <a:ext cx="936104" cy="162018"/>
          </a:xfrm>
          <a:prstGeom prst="rect">
            <a:avLst/>
          </a:prstGeom>
        </p:spPr>
        <p:txBody>
          <a:bodyPr vert="horz" lIns="0" tIns="0" rIns="0" bIns="0" rtlCol="0" anchor="t" anchorCtr="0"/>
          <a:lstStyle>
            <a:lvl1pPr algn="l">
              <a:defRPr sz="900">
                <a:solidFill>
                  <a:schemeClr val="bg1">
                    <a:lumMod val="65000"/>
                  </a:schemeClr>
                </a:solidFill>
                <a:latin typeface="Times New Roman" panose="02020603050405020304" pitchFamily="18" charset="0"/>
                <a:cs typeface="Times New Roman" panose="02020603050405020304" pitchFamily="18" charset="0"/>
              </a:defRPr>
            </a:lvl1pPr>
          </a:lstStyle>
          <a:p>
            <a:r>
              <a:rPr lang="nb-NO"/>
              <a:t>Date</a:t>
            </a:r>
            <a:endParaRPr lang="nb-NO" dirty="0"/>
          </a:p>
        </p:txBody>
      </p:sp>
      <p:sp>
        <p:nvSpPr>
          <p:cNvPr id="6" name="Plassholder for lysbildenummer 5"/>
          <p:cNvSpPr>
            <a:spLocks noGrp="1"/>
          </p:cNvSpPr>
          <p:nvPr>
            <p:ph type="sldNum" sz="quarter" idx="4"/>
          </p:nvPr>
        </p:nvSpPr>
        <p:spPr>
          <a:xfrm>
            <a:off x="1702418" y="4587974"/>
            <a:ext cx="709342" cy="162018"/>
          </a:xfrm>
          <a:prstGeom prst="rect">
            <a:avLst/>
          </a:prstGeom>
        </p:spPr>
        <p:txBody>
          <a:bodyPr vert="horz" lIns="0" tIns="0" rIns="0" bIns="0" rtlCol="0" anchor="t" anchorCtr="0"/>
          <a:lstStyle>
            <a:lvl1pPr algn="l">
              <a:defRPr sz="900" cap="all">
                <a:solidFill>
                  <a:schemeClr val="bg1">
                    <a:lumMod val="65000"/>
                  </a:schemeClr>
                </a:solidFill>
                <a:latin typeface="Times New Roman" panose="02020603050405020304" pitchFamily="18" charset="0"/>
                <a:cs typeface="Times New Roman" panose="02020603050405020304" pitchFamily="18" charset="0"/>
              </a:defRPr>
            </a:lvl1pPr>
          </a:lstStyle>
          <a:p>
            <a:r>
              <a:rPr lang="nb-NO" dirty="0"/>
              <a:t>PAGE </a:t>
            </a:r>
            <a:fld id="{06C54713-27B5-4268-B680-29C9FB350413}" type="slidenum">
              <a:rPr lang="nb-NO" smtClean="0"/>
              <a:pPr/>
              <a:t>‹#›</a:t>
            </a:fld>
            <a:endParaRPr lang="nb-NO" dirty="0"/>
          </a:p>
        </p:txBody>
      </p:sp>
      <p:sp>
        <p:nvSpPr>
          <p:cNvPr id="7" name="Plassholder for bunntekst 4"/>
          <p:cNvSpPr>
            <a:spLocks noGrp="1"/>
          </p:cNvSpPr>
          <p:nvPr>
            <p:ph type="ftr" sz="quarter" idx="3"/>
          </p:nvPr>
        </p:nvSpPr>
        <p:spPr>
          <a:xfrm>
            <a:off x="1404000" y="388800"/>
            <a:ext cx="6336000" cy="385200"/>
          </a:xfrm>
          <a:prstGeom prst="rect">
            <a:avLst/>
          </a:prstGeom>
        </p:spPr>
        <p:txBody>
          <a:bodyPr lIns="0" tIns="0" rIns="0" bIns="0"/>
          <a:lstStyle>
            <a:lvl1pPr algn="ctr">
              <a:defRPr sz="1200" cap="all" spc="10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nb-NO"/>
              <a:t>University of Bergen</a:t>
            </a:r>
            <a:endParaRPr lang="nb-NO" dirty="0"/>
          </a:p>
        </p:txBody>
      </p:sp>
    </p:spTree>
    <p:extLst>
      <p:ext uri="{BB962C8B-B14F-4D97-AF65-F5344CB8AC3E}">
        <p14:creationId xmlns:p14="http://schemas.microsoft.com/office/powerpoint/2010/main" val="4050442567"/>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4" r:id="rId3"/>
    <p:sldLayoutId id="2147483663" r:id="rId4"/>
    <p:sldLayoutId id="2147483667" r:id="rId5"/>
    <p:sldLayoutId id="2147483668" r:id="rId6"/>
    <p:sldLayoutId id="2147483660" r:id="rId7"/>
    <p:sldLayoutId id="2147483665" r:id="rId8"/>
    <p:sldLayoutId id="2147483652" r:id="rId9"/>
    <p:sldLayoutId id="2147483653" r:id="rId10"/>
    <p:sldLayoutId id="2147483656" r:id="rId11"/>
    <p:sldLayoutId id="2147483657" r:id="rId12"/>
    <p:sldLayoutId id="2147483662" r:id="rId13"/>
    <p:sldLayoutId id="2147483655" r:id="rId14"/>
  </p:sldLayoutIdLst>
  <p:hf sldNum="0" hdr="0" dt="0"/>
  <p:txStyles>
    <p:titleStyle>
      <a:lvl1pPr marL="0" algn="l" defTabSz="914400" rtl="0" eaLnBrk="1" latinLnBrk="0" hangingPunct="1">
        <a:lnSpc>
          <a:spcPct val="100000"/>
        </a:lnSpc>
        <a:spcBef>
          <a:spcPct val="0"/>
        </a:spcBef>
        <a:buNone/>
        <a:defRPr sz="2800" b="1" i="0" u="none" kern="1200" cap="none" spc="0" normalizeH="0" baseline="0">
          <a:solidFill>
            <a:srgbClr val="E54F46"/>
          </a:solidFill>
          <a:latin typeface="Arial Black" panose="020B0604020202020204" pitchFamily="34" charset="0"/>
          <a:ea typeface="+mj-ea"/>
          <a:cs typeface="Arial Black"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cid:image002.jpg@01D82E30.69D7D510" TargetMode="Externa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29.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image" Target="../media/image80.jpe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4">
            <a:extLst>
              <a:ext uri="{FF2B5EF4-FFF2-40B4-BE49-F238E27FC236}">
                <a16:creationId xmlns:a16="http://schemas.microsoft.com/office/drawing/2014/main" id="{92F5857C-0A5A-C64F-8DB0-671CC50FD29F}"/>
              </a:ext>
            </a:extLst>
          </p:cNvPr>
          <p:cNvSpPr>
            <a:spLocks noGrp="1"/>
          </p:cNvSpPr>
          <p:nvPr>
            <p:ph type="ctrTitle"/>
          </p:nvPr>
        </p:nvSpPr>
        <p:spPr>
          <a:xfrm>
            <a:off x="6154" y="1226243"/>
            <a:ext cx="8856984" cy="920264"/>
          </a:xfrm>
        </p:spPr>
        <p:txBody>
          <a:bodyPr>
            <a:noAutofit/>
          </a:bodyPr>
          <a:lstStyle/>
          <a:p>
            <a:br>
              <a:rPr lang="nb-NO" sz="5400" dirty="0">
                <a:solidFill>
                  <a:schemeClr val="accent1"/>
                </a:solidFill>
                <a:effectLst/>
                <a:latin typeface="Calibri" panose="020F0502020204030204" pitchFamily="34" charset="0"/>
                <a:ea typeface="Calibri" panose="020F0502020204030204" pitchFamily="34" charset="0"/>
              </a:rPr>
            </a:br>
            <a:br>
              <a:rPr lang="nb-NO" sz="5400" dirty="0">
                <a:solidFill>
                  <a:schemeClr val="accent1"/>
                </a:solidFill>
                <a:effectLst/>
                <a:latin typeface="Calibri" panose="020F0502020204030204" pitchFamily="34" charset="0"/>
                <a:ea typeface="Calibri" panose="020F0502020204030204" pitchFamily="34" charset="0"/>
              </a:rPr>
            </a:br>
            <a:br>
              <a:rPr lang="nb-NO" sz="5400" dirty="0">
                <a:solidFill>
                  <a:schemeClr val="accent1"/>
                </a:solidFill>
                <a:effectLst/>
                <a:latin typeface="Calibri" panose="020F0502020204030204" pitchFamily="34" charset="0"/>
                <a:ea typeface="Calibri" panose="020F0502020204030204" pitchFamily="34" charset="0"/>
              </a:rPr>
            </a:br>
            <a:br>
              <a:rPr lang="nb-NO" sz="5400" dirty="0">
                <a:solidFill>
                  <a:schemeClr val="accent1"/>
                </a:solidFill>
                <a:effectLst/>
                <a:latin typeface="Calibri" panose="020F0502020204030204" pitchFamily="34" charset="0"/>
                <a:ea typeface="Calibri" panose="020F0502020204030204" pitchFamily="34" charset="0"/>
              </a:rPr>
            </a:br>
            <a:br>
              <a:rPr lang="nb-NO" sz="5400" dirty="0">
                <a:solidFill>
                  <a:schemeClr val="accent1"/>
                </a:solidFill>
                <a:effectLst/>
                <a:latin typeface="Calibri" panose="020F0502020204030204" pitchFamily="34" charset="0"/>
                <a:ea typeface="Calibri" panose="020F0502020204030204" pitchFamily="34" charset="0"/>
              </a:rPr>
            </a:br>
            <a:r>
              <a:rPr lang="nb-NO" sz="5400" dirty="0">
                <a:solidFill>
                  <a:schemeClr val="accent1"/>
                </a:solidFill>
                <a:effectLst/>
                <a:latin typeface="Calibri" panose="020F0502020204030204" pitchFamily="34" charset="0"/>
                <a:ea typeface="Calibri" panose="020F0502020204030204" pitchFamily="34" charset="0"/>
              </a:rPr>
              <a:t>Naturkrisa</a:t>
            </a:r>
            <a:br>
              <a:rPr lang="nb-NO" sz="5400" dirty="0">
                <a:solidFill>
                  <a:schemeClr val="accent1"/>
                </a:solidFill>
                <a:effectLst/>
                <a:latin typeface="Calibri" panose="020F0502020204030204" pitchFamily="34" charset="0"/>
                <a:ea typeface="Calibri" panose="020F0502020204030204" pitchFamily="34" charset="0"/>
              </a:rPr>
            </a:br>
            <a:r>
              <a:rPr lang="nb-NO" sz="3600" i="1" dirty="0">
                <a:solidFill>
                  <a:schemeClr val="accent1"/>
                </a:solidFill>
                <a:effectLst/>
                <a:latin typeface="Calibri" panose="020F0502020204030204" pitchFamily="34" charset="0"/>
                <a:ea typeface="Calibri" panose="020F0502020204030204" pitchFamily="34" charset="0"/>
              </a:rPr>
              <a:t>Hva består den i? Hvorfor er den her? </a:t>
            </a:r>
            <a:br>
              <a:rPr lang="nb-NO" sz="3600" i="1" dirty="0">
                <a:solidFill>
                  <a:schemeClr val="accent1"/>
                </a:solidFill>
                <a:effectLst/>
                <a:latin typeface="Calibri" panose="020F0502020204030204" pitchFamily="34" charset="0"/>
                <a:ea typeface="Calibri" panose="020F0502020204030204" pitchFamily="34" charset="0"/>
              </a:rPr>
            </a:br>
            <a:r>
              <a:rPr lang="nb-NO" sz="3600" i="1" dirty="0">
                <a:solidFill>
                  <a:schemeClr val="accent1"/>
                </a:solidFill>
                <a:effectLst/>
                <a:latin typeface="Calibri" panose="020F0502020204030204" pitchFamily="34" charset="0"/>
                <a:ea typeface="Calibri" panose="020F0502020204030204" pitchFamily="34" charset="0"/>
              </a:rPr>
              <a:t>Hva kan gjøres?</a:t>
            </a:r>
            <a:endParaRPr lang="en-GB" sz="5400" i="1" dirty="0">
              <a:solidFill>
                <a:schemeClr val="accent1"/>
              </a:solidFill>
            </a:endParaRPr>
          </a:p>
        </p:txBody>
      </p:sp>
      <p:sp>
        <p:nvSpPr>
          <p:cNvPr id="16" name="Undertittel 15">
            <a:extLst>
              <a:ext uri="{FF2B5EF4-FFF2-40B4-BE49-F238E27FC236}">
                <a16:creationId xmlns:a16="http://schemas.microsoft.com/office/drawing/2014/main" id="{3D73EE0C-814E-B349-A9DE-746C25EA948E}"/>
              </a:ext>
            </a:extLst>
          </p:cNvPr>
          <p:cNvSpPr>
            <a:spLocks noGrp="1"/>
          </p:cNvSpPr>
          <p:nvPr>
            <p:ph type="subTitle" idx="1"/>
          </p:nvPr>
        </p:nvSpPr>
        <p:spPr>
          <a:xfrm>
            <a:off x="827584" y="3147510"/>
            <a:ext cx="6912768" cy="936408"/>
          </a:xfrm>
        </p:spPr>
        <p:txBody>
          <a:bodyPr/>
          <a:lstStyle/>
          <a:p>
            <a:pPr algn="r"/>
            <a:r>
              <a:rPr lang="en-GB" dirty="0"/>
              <a:t>Vigdis Vandvik</a:t>
            </a:r>
          </a:p>
          <a:p>
            <a:pPr algn="r"/>
            <a:endParaRPr lang="en-GB" sz="1800" dirty="0"/>
          </a:p>
          <a:p>
            <a:pPr algn="r"/>
            <a:r>
              <a:rPr lang="en-GB" sz="1800" dirty="0"/>
              <a:t>@vvandvik</a:t>
            </a:r>
          </a:p>
          <a:p>
            <a:endParaRPr lang="en-GB" sz="1800" dirty="0"/>
          </a:p>
          <a:p>
            <a:pPr algn="l"/>
            <a:endParaRPr lang="en-GB" sz="1800" i="1" dirty="0"/>
          </a:p>
          <a:p>
            <a:pPr algn="l"/>
            <a:endParaRPr lang="en-GB" sz="1800" i="1" dirty="0"/>
          </a:p>
        </p:txBody>
      </p:sp>
      <p:sp>
        <p:nvSpPr>
          <p:cNvPr id="2" name="TextBox 1">
            <a:extLst>
              <a:ext uri="{FF2B5EF4-FFF2-40B4-BE49-F238E27FC236}">
                <a16:creationId xmlns:a16="http://schemas.microsoft.com/office/drawing/2014/main" id="{B090991F-2284-4EDD-8D15-81E3F6A1C11B}"/>
              </a:ext>
            </a:extLst>
          </p:cNvPr>
          <p:cNvSpPr txBox="1"/>
          <p:nvPr/>
        </p:nvSpPr>
        <p:spPr>
          <a:xfrm>
            <a:off x="5724753" y="2634466"/>
            <a:ext cx="3095719" cy="369332"/>
          </a:xfrm>
          <a:prstGeom prst="rect">
            <a:avLst/>
          </a:prstGeom>
          <a:noFill/>
        </p:spPr>
        <p:txBody>
          <a:bodyPr wrap="none" rtlCol="0">
            <a:spAutoFit/>
          </a:bodyPr>
          <a:lstStyle/>
          <a:p>
            <a:r>
              <a:rPr lang="en-GB" i="1" dirty="0" err="1">
                <a:solidFill>
                  <a:schemeClr val="accent1"/>
                </a:solidFill>
              </a:rPr>
              <a:t>Besteforeldrene</a:t>
            </a:r>
            <a:r>
              <a:rPr lang="en-GB" i="1" dirty="0">
                <a:solidFill>
                  <a:schemeClr val="accent1"/>
                </a:solidFill>
              </a:rPr>
              <a:t>, 02.02.2023</a:t>
            </a:r>
            <a:endParaRPr lang="nb-NO" dirty="0"/>
          </a:p>
        </p:txBody>
      </p:sp>
      <p:pic>
        <p:nvPicPr>
          <p:cNvPr id="4" name="Picture 3" descr="Text&#10;&#10;Description automatically generated">
            <a:extLst>
              <a:ext uri="{FF2B5EF4-FFF2-40B4-BE49-F238E27FC236}">
                <a16:creationId xmlns:a16="http://schemas.microsoft.com/office/drawing/2014/main" id="{092ED649-19BB-4F96-9AE0-F3616D58F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06" y="4141105"/>
            <a:ext cx="2785068" cy="696267"/>
          </a:xfrm>
          <a:prstGeom prst="rect">
            <a:avLst/>
          </a:prstGeom>
        </p:spPr>
      </p:pic>
      <p:pic>
        <p:nvPicPr>
          <p:cNvPr id="1026" name="gmail-m_176243315846274685Picture 3">
            <a:extLst>
              <a:ext uri="{FF2B5EF4-FFF2-40B4-BE49-F238E27FC236}">
                <a16:creationId xmlns:a16="http://schemas.microsoft.com/office/drawing/2014/main" id="{FC907AC2-EF74-4021-8FC6-270661030DCE}"/>
              </a:ext>
            </a:extLst>
          </p:cNvPr>
          <p:cNvPicPr>
            <a:picLocks noChangeAspect="1" noChangeArrowheads="1"/>
          </p:cNvPicPr>
          <p:nvPr/>
        </p:nvPicPr>
        <p:blipFill>
          <a:blip r:embed="rId4" r:link="rId5" cstate="screen">
            <a:extLst>
              <a:ext uri="{28A0092B-C50C-407E-A947-70E740481C1C}">
                <a14:useLocalDpi xmlns:a14="http://schemas.microsoft.com/office/drawing/2010/main" val="0"/>
              </a:ext>
            </a:extLst>
          </a:blip>
          <a:srcRect/>
          <a:stretch>
            <a:fillRect/>
          </a:stretch>
        </p:blipFill>
        <p:spPr bwMode="auto">
          <a:xfrm>
            <a:off x="338538" y="3303548"/>
            <a:ext cx="1919710" cy="780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8E4343A-E92C-493C-A88B-699DA48B0662}"/>
              </a:ext>
            </a:extLst>
          </p:cNvPr>
          <p:cNvSpPr>
            <a:spLocks noChangeArrowheads="1"/>
          </p:cNvSpPr>
          <p:nvPr/>
        </p:nvSpPr>
        <p:spPr bwMode="auto">
          <a:xfrm>
            <a:off x="3168352" y="10900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6" name="Rectangle 4">
            <a:extLst>
              <a:ext uri="{FF2B5EF4-FFF2-40B4-BE49-F238E27FC236}">
                <a16:creationId xmlns:a16="http://schemas.microsoft.com/office/drawing/2014/main" id="{CA2B4E2B-0099-4785-A002-79CE04E89C92}"/>
              </a:ext>
            </a:extLst>
          </p:cNvPr>
          <p:cNvSpPr>
            <a:spLocks noChangeArrowheads="1"/>
          </p:cNvSpPr>
          <p:nvPr/>
        </p:nvSpPr>
        <p:spPr bwMode="auto">
          <a:xfrm>
            <a:off x="0" y="933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sp>
        <p:nvSpPr>
          <p:cNvPr id="7" name="Rectangle 5">
            <a:extLst>
              <a:ext uri="{FF2B5EF4-FFF2-40B4-BE49-F238E27FC236}">
                <a16:creationId xmlns:a16="http://schemas.microsoft.com/office/drawing/2014/main" id="{67C1433D-16E5-4EDD-824B-753E4CDC9211}"/>
              </a:ext>
            </a:extLst>
          </p:cNvPr>
          <p:cNvSpPr>
            <a:spLocks noChangeArrowheads="1"/>
          </p:cNvSpPr>
          <p:nvPr/>
        </p:nvSpPr>
        <p:spPr bwMode="auto">
          <a:xfrm>
            <a:off x="971600" y="6275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3" name="Picture 2" descr="ipbes (@IPBES) / Twitter">
            <a:extLst>
              <a:ext uri="{FF2B5EF4-FFF2-40B4-BE49-F238E27FC236}">
                <a16:creationId xmlns:a16="http://schemas.microsoft.com/office/drawing/2014/main" id="{458AE2F5-7AC5-4C1E-B90B-480DB8BA85B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339752" y="2871423"/>
            <a:ext cx="1212495" cy="121249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2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98FAB7D-6330-1847-8358-646544761EF7}"/>
              </a:ext>
            </a:extLst>
          </p:cNvPr>
          <p:cNvSpPr>
            <a:spLocks noGrp="1"/>
          </p:cNvSpPr>
          <p:nvPr>
            <p:ph type="title"/>
          </p:nvPr>
        </p:nvSpPr>
        <p:spPr>
          <a:xfrm>
            <a:off x="683568" y="1217953"/>
            <a:ext cx="7776864" cy="2649941"/>
          </a:xfrm>
        </p:spPr>
        <p:txBody>
          <a:bodyPr>
            <a:normAutofit/>
          </a:bodyPr>
          <a:lstStyle/>
          <a:p>
            <a:pPr algn="ctr"/>
            <a:r>
              <a:rPr lang="nb-NO" dirty="0"/>
              <a:t>Men </a:t>
            </a:r>
            <a:r>
              <a:rPr lang="nb-NO" i="1" dirty="0"/>
              <a:t>her i Norge</a:t>
            </a:r>
            <a:r>
              <a:rPr lang="nb-NO" dirty="0"/>
              <a:t>, </a:t>
            </a:r>
            <a:br>
              <a:rPr lang="nb-NO" dirty="0"/>
            </a:br>
            <a:r>
              <a:rPr lang="nb-NO" dirty="0"/>
              <a:t>her har vi jo så mye natur?</a:t>
            </a:r>
            <a:endParaRPr lang="en-GB" dirty="0"/>
          </a:p>
        </p:txBody>
      </p:sp>
    </p:spTree>
    <p:extLst>
      <p:ext uri="{BB962C8B-B14F-4D97-AF65-F5344CB8AC3E}">
        <p14:creationId xmlns:p14="http://schemas.microsoft.com/office/powerpoint/2010/main" val="229818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2A451BDA-B72E-B23C-4972-D13BCA791A6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12" y="0"/>
            <a:ext cx="9180512" cy="6145632"/>
          </a:xfrm>
          <a:prstGeom prst="rect">
            <a:avLst/>
          </a:prstGeom>
        </p:spPr>
      </p:pic>
      <p:pic>
        <p:nvPicPr>
          <p:cNvPr id="8" name="Picture 2">
            <a:extLst>
              <a:ext uri="{FF2B5EF4-FFF2-40B4-BE49-F238E27FC236}">
                <a16:creationId xmlns:a16="http://schemas.microsoft.com/office/drawing/2014/main" id="{8C14F45D-8B90-4420-B8A5-233D521451E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23478"/>
            <a:ext cx="3888432" cy="4098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C06A4B-EC63-B134-2A4A-AE55D3DDBE5A}"/>
              </a:ext>
            </a:extLst>
          </p:cNvPr>
          <p:cNvSpPr txBox="1"/>
          <p:nvPr/>
        </p:nvSpPr>
        <p:spPr>
          <a:xfrm>
            <a:off x="4860032" y="339502"/>
            <a:ext cx="3475272" cy="954107"/>
          </a:xfrm>
          <a:prstGeom prst="rect">
            <a:avLst/>
          </a:prstGeom>
          <a:noFill/>
        </p:spPr>
        <p:txBody>
          <a:bodyPr wrap="square" rtlCol="0">
            <a:spAutoFit/>
          </a:bodyPr>
          <a:lstStyle/>
          <a:p>
            <a:r>
              <a:rPr lang="nb-NO" sz="2800" b="1" i="0" dirty="0">
                <a:solidFill>
                  <a:srgbClr val="C00000"/>
                </a:solidFill>
                <a:effectLst/>
                <a:latin typeface="Roboto" panose="02000000000000000000" pitchFamily="2" charset="0"/>
              </a:rPr>
              <a:t>4957 norske arter  er på rødlista (21%). </a:t>
            </a:r>
            <a:endParaRPr lang="nb-NO" sz="2800" b="1" dirty="0">
              <a:solidFill>
                <a:srgbClr val="C00000"/>
              </a:solidFill>
            </a:endParaRPr>
          </a:p>
        </p:txBody>
      </p:sp>
      <p:pic>
        <p:nvPicPr>
          <p:cNvPr id="5122" name="Picture 2">
            <a:extLst>
              <a:ext uri="{FF2B5EF4-FFF2-40B4-BE49-F238E27FC236}">
                <a16:creationId xmlns:a16="http://schemas.microsoft.com/office/drawing/2014/main" id="{B7458D91-2164-9CA2-D1DE-9F24A5D8095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139952" y="1419622"/>
            <a:ext cx="4845156" cy="36338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914BD4F-D31A-4DE9-803F-E6F636F34C07}"/>
              </a:ext>
            </a:extLst>
          </p:cNvPr>
          <p:cNvPicPr>
            <a:picLocks noChangeAspect="1"/>
          </p:cNvPicPr>
          <p:nvPr/>
        </p:nvPicPr>
        <p:blipFill>
          <a:blip r:embed="rId6"/>
          <a:stretch>
            <a:fillRect/>
          </a:stretch>
        </p:blipFill>
        <p:spPr>
          <a:xfrm>
            <a:off x="7236296" y="3228950"/>
            <a:ext cx="1714500" cy="1143000"/>
          </a:xfrm>
          <a:prstGeom prst="rect">
            <a:avLst/>
          </a:prstGeom>
        </p:spPr>
      </p:pic>
    </p:spTree>
    <p:extLst>
      <p:ext uri="{BB962C8B-B14F-4D97-AF65-F5344CB8AC3E}">
        <p14:creationId xmlns:p14="http://schemas.microsoft.com/office/powerpoint/2010/main" val="2677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3D2F2-151C-3145-243C-FD8E1C74FDC2}"/>
              </a:ext>
            </a:extLst>
          </p:cNvPr>
          <p:cNvPicPr>
            <a:picLocks noChangeAspect="1"/>
          </p:cNvPicPr>
          <p:nvPr/>
        </p:nvPicPr>
        <p:blipFill>
          <a:blip r:embed="rId3"/>
          <a:stretch>
            <a:fillRect/>
          </a:stretch>
        </p:blipFill>
        <p:spPr>
          <a:xfrm>
            <a:off x="0" y="-398062"/>
            <a:ext cx="9782217" cy="6354188"/>
          </a:xfrm>
          <a:prstGeom prst="rect">
            <a:avLst/>
          </a:prstGeom>
        </p:spPr>
      </p:pic>
      <p:sp>
        <p:nvSpPr>
          <p:cNvPr id="11" name="TextBox 10">
            <a:extLst>
              <a:ext uri="{FF2B5EF4-FFF2-40B4-BE49-F238E27FC236}">
                <a16:creationId xmlns:a16="http://schemas.microsoft.com/office/drawing/2014/main" id="{04CA556F-CB30-0E51-17BF-F94906A18E7C}"/>
              </a:ext>
            </a:extLst>
          </p:cNvPr>
          <p:cNvSpPr txBox="1"/>
          <p:nvPr/>
        </p:nvSpPr>
        <p:spPr>
          <a:xfrm>
            <a:off x="4860032" y="4856261"/>
            <a:ext cx="4572000" cy="307777"/>
          </a:xfrm>
          <a:prstGeom prst="rect">
            <a:avLst/>
          </a:prstGeom>
          <a:noFill/>
        </p:spPr>
        <p:txBody>
          <a:bodyPr wrap="square">
            <a:spAutoFit/>
          </a:bodyPr>
          <a:lstStyle/>
          <a:p>
            <a:r>
              <a:rPr lang="nb-NO" sz="1400" dirty="0">
                <a:solidFill>
                  <a:srgbClr val="002060"/>
                </a:solidFill>
              </a:rPr>
              <a:t>Foto: Sigve </a:t>
            </a:r>
            <a:r>
              <a:rPr lang="nb-NO" sz="1400" dirty="0" err="1">
                <a:solidFill>
                  <a:srgbClr val="002060"/>
                </a:solidFill>
              </a:rPr>
              <a:t>Reiso</a:t>
            </a:r>
            <a:r>
              <a:rPr lang="nb-NO" sz="1400" dirty="0">
                <a:solidFill>
                  <a:srgbClr val="002060"/>
                </a:solidFill>
              </a:rPr>
              <a:t>/Naturarkivet</a:t>
            </a:r>
          </a:p>
        </p:txBody>
      </p:sp>
      <p:grpSp>
        <p:nvGrpSpPr>
          <p:cNvPr id="10" name="Group 9">
            <a:extLst>
              <a:ext uri="{FF2B5EF4-FFF2-40B4-BE49-F238E27FC236}">
                <a16:creationId xmlns:a16="http://schemas.microsoft.com/office/drawing/2014/main" id="{A245B954-1136-AFD5-F686-21B41D68FEFD}"/>
              </a:ext>
            </a:extLst>
          </p:cNvPr>
          <p:cNvGrpSpPr/>
          <p:nvPr/>
        </p:nvGrpSpPr>
        <p:grpSpPr>
          <a:xfrm>
            <a:off x="683568" y="411510"/>
            <a:ext cx="3960440" cy="3846494"/>
            <a:chOff x="755576" y="555526"/>
            <a:chExt cx="3700202" cy="3672408"/>
          </a:xfrm>
        </p:grpSpPr>
        <p:pic>
          <p:nvPicPr>
            <p:cNvPr id="1028" name="Picture 4" descr="Kart over de nasjonale villreinområdene, hvor fire områder er farget gult og seks er farget rød.">
              <a:extLst>
                <a:ext uri="{FF2B5EF4-FFF2-40B4-BE49-F238E27FC236}">
                  <a16:creationId xmlns:a16="http://schemas.microsoft.com/office/drawing/2014/main" id="{CD757518-02F4-8F9A-1BA4-DFD227997A6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4261" t="3656" r="2055" b="3134"/>
            <a:stretch/>
          </p:blipFill>
          <p:spPr bwMode="auto">
            <a:xfrm>
              <a:off x="755576" y="555526"/>
              <a:ext cx="3700202" cy="36724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125634-A63C-4DFF-0499-7C1605F3068E}"/>
                </a:ext>
              </a:extLst>
            </p:cNvPr>
            <p:cNvSpPr txBox="1"/>
            <p:nvPr/>
          </p:nvSpPr>
          <p:spPr>
            <a:xfrm>
              <a:off x="3419872" y="1563638"/>
              <a:ext cx="920445" cy="276999"/>
            </a:xfrm>
            <a:prstGeom prst="rect">
              <a:avLst/>
            </a:prstGeom>
            <a:noFill/>
          </p:spPr>
          <p:txBody>
            <a:bodyPr wrap="none" rtlCol="0">
              <a:spAutoFit/>
            </a:bodyPr>
            <a:lstStyle/>
            <a:p>
              <a:r>
                <a:rPr lang="nb-NO" sz="1200" dirty="0">
                  <a:solidFill>
                    <a:schemeClr val="bg1">
                      <a:lumMod val="75000"/>
                    </a:schemeClr>
                  </a:solidFill>
                </a:rPr>
                <a:t>Kart: NINA</a:t>
              </a:r>
            </a:p>
          </p:txBody>
        </p:sp>
      </p:grpSp>
      <p:grpSp>
        <p:nvGrpSpPr>
          <p:cNvPr id="15" name="Group 14">
            <a:extLst>
              <a:ext uri="{FF2B5EF4-FFF2-40B4-BE49-F238E27FC236}">
                <a16:creationId xmlns:a16="http://schemas.microsoft.com/office/drawing/2014/main" id="{F5A40D25-11E0-C3A7-C9E7-5BF93C141222}"/>
              </a:ext>
            </a:extLst>
          </p:cNvPr>
          <p:cNvGrpSpPr/>
          <p:nvPr/>
        </p:nvGrpSpPr>
        <p:grpSpPr>
          <a:xfrm>
            <a:off x="4932040" y="411510"/>
            <a:ext cx="2724377" cy="3846494"/>
            <a:chOff x="4932040" y="411510"/>
            <a:chExt cx="2724377" cy="3846494"/>
          </a:xfrm>
        </p:grpSpPr>
        <p:grpSp>
          <p:nvGrpSpPr>
            <p:cNvPr id="13" name="Group 12">
              <a:extLst>
                <a:ext uri="{FF2B5EF4-FFF2-40B4-BE49-F238E27FC236}">
                  <a16:creationId xmlns:a16="http://schemas.microsoft.com/office/drawing/2014/main" id="{521182E1-2E66-4DB4-C047-347C1CCB1618}"/>
                </a:ext>
              </a:extLst>
            </p:cNvPr>
            <p:cNvGrpSpPr/>
            <p:nvPr/>
          </p:nvGrpSpPr>
          <p:grpSpPr>
            <a:xfrm>
              <a:off x="4934192" y="411510"/>
              <a:ext cx="2722225" cy="3846494"/>
              <a:chOff x="4934192" y="411510"/>
              <a:chExt cx="2722225" cy="3846494"/>
            </a:xfrm>
          </p:grpSpPr>
          <p:pic>
            <p:nvPicPr>
              <p:cNvPr id="1026" name="Picture 2" descr="Villreinens leveområde1, nasjonale villreinområder2 og nye fritidsbygg siste fem år 2014-2019. Landet">
                <a:extLst>
                  <a:ext uri="{FF2B5EF4-FFF2-40B4-BE49-F238E27FC236}">
                    <a16:creationId xmlns:a16="http://schemas.microsoft.com/office/drawing/2014/main" id="{C4ADB8C4-2E16-5086-002A-F90C2FA6ED4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34192" y="411510"/>
                <a:ext cx="2722225" cy="38464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16B2F4C-0801-2375-2406-E8E9AFDC90BD}"/>
                  </a:ext>
                </a:extLst>
              </p:cNvPr>
              <p:cNvSpPr txBox="1"/>
              <p:nvPr/>
            </p:nvSpPr>
            <p:spPr>
              <a:xfrm>
                <a:off x="6732240" y="3507854"/>
                <a:ext cx="861133" cy="276999"/>
              </a:xfrm>
              <a:prstGeom prst="rect">
                <a:avLst/>
              </a:prstGeom>
              <a:noFill/>
            </p:spPr>
            <p:txBody>
              <a:bodyPr wrap="none" rtlCol="0">
                <a:spAutoFit/>
              </a:bodyPr>
              <a:lstStyle/>
              <a:p>
                <a:r>
                  <a:rPr lang="nb-NO" sz="1200" dirty="0">
                    <a:solidFill>
                      <a:schemeClr val="bg1">
                        <a:lumMod val="75000"/>
                      </a:schemeClr>
                    </a:solidFill>
                  </a:rPr>
                  <a:t>Kart: SSB</a:t>
                </a:r>
              </a:p>
            </p:txBody>
          </p:sp>
        </p:grpSp>
        <p:sp>
          <p:nvSpPr>
            <p:cNvPr id="14" name="TextBox 13">
              <a:extLst>
                <a:ext uri="{FF2B5EF4-FFF2-40B4-BE49-F238E27FC236}">
                  <a16:creationId xmlns:a16="http://schemas.microsoft.com/office/drawing/2014/main" id="{53E16FBF-0514-455F-FD01-3FEB91BFB3AE}"/>
                </a:ext>
              </a:extLst>
            </p:cNvPr>
            <p:cNvSpPr txBox="1"/>
            <p:nvPr/>
          </p:nvSpPr>
          <p:spPr>
            <a:xfrm>
              <a:off x="4932040" y="413251"/>
              <a:ext cx="819455" cy="584775"/>
            </a:xfrm>
            <a:prstGeom prst="rect">
              <a:avLst/>
            </a:prstGeom>
            <a:noFill/>
          </p:spPr>
          <p:txBody>
            <a:bodyPr wrap="none" rtlCol="0">
              <a:spAutoFit/>
            </a:bodyPr>
            <a:lstStyle/>
            <a:p>
              <a:r>
                <a:rPr lang="nb-NO" sz="1600" dirty="0">
                  <a:solidFill>
                    <a:schemeClr val="bg1">
                      <a:lumMod val="50000"/>
                    </a:schemeClr>
                  </a:solidFill>
                </a:rPr>
                <a:t>20.000</a:t>
              </a:r>
            </a:p>
            <a:p>
              <a:r>
                <a:rPr lang="nb-NO" sz="1600" dirty="0">
                  <a:solidFill>
                    <a:schemeClr val="bg1">
                      <a:lumMod val="50000"/>
                    </a:schemeClr>
                  </a:solidFill>
                </a:rPr>
                <a:t>hytter+</a:t>
              </a:r>
            </a:p>
          </p:txBody>
        </p:sp>
      </p:grpSp>
    </p:spTree>
    <p:extLst>
      <p:ext uri="{BB962C8B-B14F-4D97-AF65-F5344CB8AC3E}">
        <p14:creationId xmlns:p14="http://schemas.microsoft.com/office/powerpoint/2010/main" val="19685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DGs programkomité tar til orde for å innføre en nasjonal maksgrense for hyttestørrelse og tillate videre hyttebygging kun innenfor allerede utbygde områder. Foto: Mostphotos">
            <a:extLst>
              <a:ext uri="{FF2B5EF4-FFF2-40B4-BE49-F238E27FC236}">
                <a16:creationId xmlns:a16="http://schemas.microsoft.com/office/drawing/2014/main" id="{2D7F017F-056B-480D-898C-1DB3ED80861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0568" y="-42768"/>
            <a:ext cx="9891689" cy="51862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6D3939-059F-47E5-BB29-AF879178A749}"/>
              </a:ext>
            </a:extLst>
          </p:cNvPr>
          <p:cNvSpPr>
            <a:spLocks noGrp="1"/>
          </p:cNvSpPr>
          <p:nvPr>
            <p:ph type="title"/>
          </p:nvPr>
        </p:nvSpPr>
        <p:spPr>
          <a:xfrm>
            <a:off x="3059832" y="195486"/>
            <a:ext cx="6892280" cy="648072"/>
          </a:xfrm>
        </p:spPr>
        <p:txBody>
          <a:bodyPr/>
          <a:lstStyle/>
          <a:p>
            <a:r>
              <a:rPr lang="nb-NO" dirty="0"/>
              <a:t>Den norske hytte drømmen…</a:t>
            </a:r>
          </a:p>
        </p:txBody>
      </p:sp>
      <p:sp>
        <p:nvSpPr>
          <p:cNvPr id="4" name="Date Placeholder 3">
            <a:extLst>
              <a:ext uri="{FF2B5EF4-FFF2-40B4-BE49-F238E27FC236}">
                <a16:creationId xmlns:a16="http://schemas.microsoft.com/office/drawing/2014/main" id="{D79A5AC3-5DC6-458F-AF28-4FFBD3A1BD7A}"/>
              </a:ext>
            </a:extLst>
          </p:cNvPr>
          <p:cNvSpPr>
            <a:spLocks noGrp="1"/>
          </p:cNvSpPr>
          <p:nvPr>
            <p:ph type="dt" sz="half" idx="10"/>
          </p:nvPr>
        </p:nvSpPr>
        <p:spPr>
          <a:xfrm>
            <a:off x="6867255" y="4894008"/>
            <a:ext cx="1134126" cy="162018"/>
          </a:xfrm>
        </p:spPr>
        <p:txBody>
          <a:bodyPr/>
          <a:lstStyle/>
          <a:p>
            <a:r>
              <a:rPr lang="nb-NO" b="0" i="0" dirty="0">
                <a:solidFill>
                  <a:schemeClr val="bg1"/>
                </a:solidFill>
                <a:effectLst/>
                <a:latin typeface="adelle_sansregular"/>
              </a:rPr>
              <a:t>Foto: </a:t>
            </a:r>
            <a:r>
              <a:rPr lang="nb-NO" b="0" i="0" dirty="0" err="1">
                <a:solidFill>
                  <a:schemeClr val="bg1"/>
                </a:solidFill>
                <a:effectLst/>
                <a:latin typeface="adelle_sansregular"/>
              </a:rPr>
              <a:t>Mostphotos</a:t>
            </a:r>
            <a:endParaRPr lang="nb-NO" dirty="0">
              <a:solidFill>
                <a:schemeClr val="bg1"/>
              </a:solidFill>
            </a:endParaRPr>
          </a:p>
        </p:txBody>
      </p:sp>
      <p:sp>
        <p:nvSpPr>
          <p:cNvPr id="8" name="TextBox 7">
            <a:extLst>
              <a:ext uri="{FF2B5EF4-FFF2-40B4-BE49-F238E27FC236}">
                <a16:creationId xmlns:a16="http://schemas.microsoft.com/office/drawing/2014/main" id="{F99DC941-98AF-4FA6-B495-9401E02C7742}"/>
              </a:ext>
            </a:extLst>
          </p:cNvPr>
          <p:cNvSpPr txBox="1"/>
          <p:nvPr/>
        </p:nvSpPr>
        <p:spPr>
          <a:xfrm>
            <a:off x="251520" y="1419622"/>
            <a:ext cx="4437433" cy="1384995"/>
          </a:xfrm>
          <a:prstGeom prst="rect">
            <a:avLst/>
          </a:prstGeom>
          <a:noFill/>
        </p:spPr>
        <p:txBody>
          <a:bodyPr wrap="none" rtlCol="0">
            <a:spAutoFit/>
          </a:bodyPr>
          <a:lstStyle/>
          <a:p>
            <a:r>
              <a:rPr lang="nb-NO" sz="2800" b="1" dirty="0">
                <a:solidFill>
                  <a:schemeClr val="bg1"/>
                </a:solidFill>
              </a:rPr>
              <a:t>Et enkelt liv, </a:t>
            </a:r>
          </a:p>
          <a:p>
            <a:r>
              <a:rPr lang="nb-NO" sz="2800" b="1" dirty="0">
                <a:solidFill>
                  <a:schemeClr val="bg1"/>
                </a:solidFill>
              </a:rPr>
              <a:t>i fred og ro, </a:t>
            </a:r>
          </a:p>
          <a:p>
            <a:r>
              <a:rPr lang="nb-NO" sz="2800" b="1" dirty="0">
                <a:solidFill>
                  <a:schemeClr val="bg1"/>
                </a:solidFill>
              </a:rPr>
              <a:t>i samspill med naturen…</a:t>
            </a:r>
            <a:endParaRPr lang="nb-NO" b="1" dirty="0">
              <a:solidFill>
                <a:schemeClr val="bg1"/>
              </a:solidFill>
            </a:endParaRPr>
          </a:p>
        </p:txBody>
      </p:sp>
    </p:spTree>
    <p:extLst>
      <p:ext uri="{BB962C8B-B14F-4D97-AF65-F5344CB8AC3E}">
        <p14:creationId xmlns:p14="http://schemas.microsoft.com/office/powerpoint/2010/main" val="119785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14492CD-FD76-4626-9F88-6FE67B0E1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
            <a:ext cx="968572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C414B1-3181-4B2B-8CA8-3F8C3FD4992B}"/>
              </a:ext>
            </a:extLst>
          </p:cNvPr>
          <p:cNvSpPr>
            <a:spLocks noGrp="1"/>
          </p:cNvSpPr>
          <p:nvPr>
            <p:ph type="title"/>
          </p:nvPr>
        </p:nvSpPr>
        <p:spPr>
          <a:xfrm>
            <a:off x="5456584" y="141480"/>
            <a:ext cx="5524128" cy="489701"/>
          </a:xfrm>
        </p:spPr>
        <p:txBody>
          <a:bodyPr/>
          <a:lstStyle/>
          <a:p>
            <a:r>
              <a:rPr lang="nb-NO" dirty="0"/>
              <a:t>Hytterealiteten….</a:t>
            </a:r>
          </a:p>
        </p:txBody>
      </p:sp>
      <p:sp>
        <p:nvSpPr>
          <p:cNvPr id="4" name="Date Placeholder 3">
            <a:extLst>
              <a:ext uri="{FF2B5EF4-FFF2-40B4-BE49-F238E27FC236}">
                <a16:creationId xmlns:a16="http://schemas.microsoft.com/office/drawing/2014/main" id="{84DE6FBA-8071-4ECC-BA82-E33A784CB67D}"/>
              </a:ext>
            </a:extLst>
          </p:cNvPr>
          <p:cNvSpPr>
            <a:spLocks noGrp="1"/>
          </p:cNvSpPr>
          <p:nvPr>
            <p:ph type="dt" sz="half" idx="10"/>
          </p:nvPr>
        </p:nvSpPr>
        <p:spPr>
          <a:xfrm>
            <a:off x="35496" y="4923022"/>
            <a:ext cx="2160240" cy="169008"/>
          </a:xfrm>
        </p:spPr>
        <p:txBody>
          <a:bodyPr/>
          <a:lstStyle/>
          <a:p>
            <a:r>
              <a:rPr lang="nb-NO" b="0" i="0" dirty="0">
                <a:solidFill>
                  <a:schemeClr val="bg1"/>
                </a:solidFill>
                <a:effectLst/>
                <a:latin typeface="-apple-system"/>
              </a:rPr>
              <a:t>FOTO: Christian E. Bergheim</a:t>
            </a:r>
            <a:endParaRPr lang="nb-NO" dirty="0">
              <a:solidFill>
                <a:schemeClr val="bg1"/>
              </a:solidFill>
            </a:endParaRPr>
          </a:p>
        </p:txBody>
      </p:sp>
      <p:sp>
        <p:nvSpPr>
          <p:cNvPr id="7" name="TextBox 6">
            <a:extLst>
              <a:ext uri="{FF2B5EF4-FFF2-40B4-BE49-F238E27FC236}">
                <a16:creationId xmlns:a16="http://schemas.microsoft.com/office/drawing/2014/main" id="{317FD400-449E-47E5-9040-8BC7A2E6D896}"/>
              </a:ext>
            </a:extLst>
          </p:cNvPr>
          <p:cNvSpPr txBox="1"/>
          <p:nvPr/>
        </p:nvSpPr>
        <p:spPr>
          <a:xfrm>
            <a:off x="6419877" y="1296655"/>
            <a:ext cx="2862318" cy="1131079"/>
          </a:xfrm>
          <a:prstGeom prst="rect">
            <a:avLst/>
          </a:prstGeom>
          <a:noFill/>
        </p:spPr>
        <p:txBody>
          <a:bodyPr wrap="square" rtlCol="0">
            <a:spAutoFit/>
          </a:bodyPr>
          <a:lstStyle/>
          <a:p>
            <a:pPr algn="ctr"/>
            <a:r>
              <a:rPr lang="nb-NO" b="1" dirty="0">
                <a:solidFill>
                  <a:srgbClr val="FFFF00"/>
                </a:solidFill>
              </a:rPr>
              <a:t>25% av årlig nedbygging av natur</a:t>
            </a:r>
          </a:p>
          <a:p>
            <a:pPr algn="ctr"/>
            <a:r>
              <a:rPr lang="nb-NO" b="1" dirty="0">
                <a:solidFill>
                  <a:srgbClr val="FFFF00"/>
                </a:solidFill>
              </a:rPr>
              <a:t> i Norge</a:t>
            </a:r>
          </a:p>
          <a:p>
            <a:pPr algn="ctr"/>
            <a:endParaRPr lang="nb-NO" sz="1350" b="1" dirty="0">
              <a:solidFill>
                <a:srgbClr val="FFFF00"/>
              </a:solidFill>
            </a:endParaRPr>
          </a:p>
        </p:txBody>
      </p:sp>
      <p:pic>
        <p:nvPicPr>
          <p:cNvPr id="12" name="Picture 11">
            <a:extLst>
              <a:ext uri="{FF2B5EF4-FFF2-40B4-BE49-F238E27FC236}">
                <a16:creationId xmlns:a16="http://schemas.microsoft.com/office/drawing/2014/main" id="{FD1E08EE-2A1C-4186-B054-2B0440C25D1B}"/>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107503" y="2865377"/>
            <a:ext cx="2919263" cy="2010629"/>
          </a:xfrm>
          <a:prstGeom prst="rect">
            <a:avLst/>
          </a:prstGeom>
        </p:spPr>
      </p:pic>
      <p:sp>
        <p:nvSpPr>
          <p:cNvPr id="13" name="TextBox 12">
            <a:extLst>
              <a:ext uri="{FF2B5EF4-FFF2-40B4-BE49-F238E27FC236}">
                <a16:creationId xmlns:a16="http://schemas.microsoft.com/office/drawing/2014/main" id="{14D9C37E-7155-4906-8F91-E9FA4CC5E430}"/>
              </a:ext>
            </a:extLst>
          </p:cNvPr>
          <p:cNvSpPr txBox="1"/>
          <p:nvPr/>
        </p:nvSpPr>
        <p:spPr>
          <a:xfrm>
            <a:off x="56437" y="555526"/>
            <a:ext cx="2970330" cy="1754326"/>
          </a:xfrm>
          <a:prstGeom prst="rect">
            <a:avLst/>
          </a:prstGeom>
          <a:noFill/>
        </p:spPr>
        <p:txBody>
          <a:bodyPr wrap="square" rtlCol="0">
            <a:spAutoFit/>
          </a:bodyPr>
          <a:lstStyle/>
          <a:p>
            <a:pPr algn="ctr"/>
            <a:r>
              <a:rPr lang="nb-NO" b="1" dirty="0">
                <a:solidFill>
                  <a:srgbClr val="FFFF00"/>
                </a:solidFill>
              </a:rPr>
              <a:t>Endrer landskap, lysforhold, vassig og vassdrag, jordsmonn..</a:t>
            </a:r>
          </a:p>
          <a:p>
            <a:pPr algn="ctr"/>
            <a:endParaRPr lang="nb-NO" b="1" dirty="0">
              <a:solidFill>
                <a:srgbClr val="FFFF00"/>
              </a:solidFill>
            </a:endParaRPr>
          </a:p>
          <a:p>
            <a:pPr algn="ctr"/>
            <a:r>
              <a:rPr lang="nb-NO" b="1" dirty="0">
                <a:solidFill>
                  <a:srgbClr val="FFFF00"/>
                </a:solidFill>
              </a:rPr>
              <a:t>Påvirker planter, dyr, fugl, insekter, økosystem</a:t>
            </a:r>
          </a:p>
        </p:txBody>
      </p:sp>
      <p:sp>
        <p:nvSpPr>
          <p:cNvPr id="8" name="TextBox 7">
            <a:extLst>
              <a:ext uri="{FF2B5EF4-FFF2-40B4-BE49-F238E27FC236}">
                <a16:creationId xmlns:a16="http://schemas.microsoft.com/office/drawing/2014/main" id="{47562F81-4945-4485-A434-B6465BAF23E7}"/>
              </a:ext>
            </a:extLst>
          </p:cNvPr>
          <p:cNvSpPr txBox="1"/>
          <p:nvPr/>
        </p:nvSpPr>
        <p:spPr>
          <a:xfrm>
            <a:off x="3275856" y="4036227"/>
            <a:ext cx="6012668" cy="707886"/>
          </a:xfrm>
          <a:prstGeom prst="rect">
            <a:avLst/>
          </a:prstGeom>
          <a:noFill/>
        </p:spPr>
        <p:txBody>
          <a:bodyPr wrap="square" rtlCol="0">
            <a:spAutoFit/>
          </a:bodyPr>
          <a:lstStyle/>
          <a:p>
            <a:r>
              <a:rPr lang="nb-NO" sz="2000" b="1" dirty="0">
                <a:solidFill>
                  <a:schemeClr val="bg1"/>
                </a:solidFill>
              </a:rPr>
              <a:t>Hyttene bygges i strandsonen og fjellskogene;     i den mest produktive og verdifulle naturen vår</a:t>
            </a:r>
          </a:p>
        </p:txBody>
      </p:sp>
      <p:sp>
        <p:nvSpPr>
          <p:cNvPr id="16" name="TextBox 15">
            <a:extLst>
              <a:ext uri="{FF2B5EF4-FFF2-40B4-BE49-F238E27FC236}">
                <a16:creationId xmlns:a16="http://schemas.microsoft.com/office/drawing/2014/main" id="{DD13BCEA-4110-4584-A1E6-D40A885BBD62}"/>
              </a:ext>
            </a:extLst>
          </p:cNvPr>
          <p:cNvSpPr txBox="1"/>
          <p:nvPr/>
        </p:nvSpPr>
        <p:spPr>
          <a:xfrm>
            <a:off x="1331640" y="4863956"/>
            <a:ext cx="1079142" cy="300082"/>
          </a:xfrm>
          <a:prstGeom prst="rect">
            <a:avLst/>
          </a:prstGeom>
          <a:noFill/>
        </p:spPr>
        <p:txBody>
          <a:bodyPr wrap="none" rtlCol="0">
            <a:spAutoFit/>
          </a:bodyPr>
          <a:lstStyle/>
          <a:p>
            <a:r>
              <a:rPr lang="nb-NO" sz="1350" dirty="0">
                <a:solidFill>
                  <a:schemeClr val="bg1"/>
                </a:solidFill>
              </a:rPr>
              <a:t>(SSB 2020)</a:t>
            </a:r>
          </a:p>
        </p:txBody>
      </p:sp>
      <p:sp>
        <p:nvSpPr>
          <p:cNvPr id="17" name="TextBox 16">
            <a:extLst>
              <a:ext uri="{FF2B5EF4-FFF2-40B4-BE49-F238E27FC236}">
                <a16:creationId xmlns:a16="http://schemas.microsoft.com/office/drawing/2014/main" id="{087F22A3-EA3C-4320-B102-9F0527ED0795}"/>
              </a:ext>
            </a:extLst>
          </p:cNvPr>
          <p:cNvSpPr txBox="1"/>
          <p:nvPr/>
        </p:nvSpPr>
        <p:spPr>
          <a:xfrm>
            <a:off x="3504311" y="1069598"/>
            <a:ext cx="2723873" cy="854080"/>
          </a:xfrm>
          <a:prstGeom prst="rect">
            <a:avLst/>
          </a:prstGeom>
          <a:noFill/>
        </p:spPr>
        <p:txBody>
          <a:bodyPr wrap="square" rtlCol="0">
            <a:spAutoFit/>
          </a:bodyPr>
          <a:lstStyle/>
          <a:p>
            <a:r>
              <a:rPr lang="nb-NO" b="1" dirty="0">
                <a:solidFill>
                  <a:srgbClr val="FFFF00"/>
                </a:solidFill>
              </a:rPr>
              <a:t>~4000 km</a:t>
            </a:r>
            <a:r>
              <a:rPr lang="nb-NO" b="1" baseline="30000" dirty="0">
                <a:solidFill>
                  <a:srgbClr val="FFFF00"/>
                </a:solidFill>
              </a:rPr>
              <a:t>2 </a:t>
            </a:r>
            <a:r>
              <a:rPr lang="nb-NO" b="1" dirty="0">
                <a:solidFill>
                  <a:srgbClr val="FFFF00"/>
                </a:solidFill>
              </a:rPr>
              <a:t>av dette </a:t>
            </a:r>
          </a:p>
          <a:p>
            <a:r>
              <a:rPr lang="nb-NO" b="1" dirty="0">
                <a:solidFill>
                  <a:srgbClr val="FFFF00"/>
                </a:solidFill>
              </a:rPr>
              <a:t>+ infrastrukturen…</a:t>
            </a:r>
          </a:p>
          <a:p>
            <a:endParaRPr lang="nb-NO" sz="1350" dirty="0"/>
          </a:p>
        </p:txBody>
      </p:sp>
    </p:spTree>
    <p:extLst>
      <p:ext uri="{BB962C8B-B14F-4D97-AF65-F5344CB8AC3E}">
        <p14:creationId xmlns:p14="http://schemas.microsoft.com/office/powerpoint/2010/main" val="39433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4A73-B3EC-36BF-A916-DCEB06FF44AC}"/>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1E29E11C-8A2E-E2B6-3A7B-B3E99AA549B3}"/>
              </a:ext>
            </a:extLst>
          </p:cNvPr>
          <p:cNvSpPr>
            <a:spLocks noGrp="1"/>
          </p:cNvSpPr>
          <p:nvPr>
            <p:ph idx="1"/>
          </p:nvPr>
        </p:nvSpPr>
        <p:spPr/>
        <p:txBody>
          <a:bodyPr/>
          <a:lstStyle/>
          <a:p>
            <a:endParaRPr lang="nb-NO"/>
          </a:p>
        </p:txBody>
      </p:sp>
      <p:sp>
        <p:nvSpPr>
          <p:cNvPr id="4" name="Footer Placeholder 3">
            <a:extLst>
              <a:ext uri="{FF2B5EF4-FFF2-40B4-BE49-F238E27FC236}">
                <a16:creationId xmlns:a16="http://schemas.microsoft.com/office/drawing/2014/main" id="{B950F572-0A65-4481-B0BB-831FFF124F5E}"/>
              </a:ext>
            </a:extLst>
          </p:cNvPr>
          <p:cNvSpPr>
            <a:spLocks noGrp="1"/>
          </p:cNvSpPr>
          <p:nvPr>
            <p:ph type="ftr" sz="quarter" idx="11"/>
          </p:nvPr>
        </p:nvSpPr>
        <p:spPr/>
        <p:txBody>
          <a:bodyPr/>
          <a:lstStyle/>
          <a:p>
            <a:r>
              <a:rPr lang="nb-NO"/>
              <a:t>University of Bergen</a:t>
            </a:r>
            <a:endParaRPr lang="nb-NO" dirty="0"/>
          </a:p>
        </p:txBody>
      </p:sp>
      <p:pic>
        <p:nvPicPr>
          <p:cNvPr id="3074" name="Picture 2" descr="Fra åpningen av Nye Veiers E18-prosjekt mellom Tvedestrand og Arendal i fjor. ">
            <a:extLst>
              <a:ext uri="{FF2B5EF4-FFF2-40B4-BE49-F238E27FC236}">
                <a16:creationId xmlns:a16="http://schemas.microsoft.com/office/drawing/2014/main" id="{C10EE943-9807-B40D-A626-C1DB1E677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88F40D-389C-C7D3-C22D-7017FC13895E}"/>
              </a:ext>
            </a:extLst>
          </p:cNvPr>
          <p:cNvSpPr txBox="1"/>
          <p:nvPr/>
        </p:nvSpPr>
        <p:spPr>
          <a:xfrm>
            <a:off x="1022920" y="4650690"/>
            <a:ext cx="7560840" cy="369332"/>
          </a:xfrm>
          <a:prstGeom prst="rect">
            <a:avLst/>
          </a:prstGeom>
          <a:noFill/>
        </p:spPr>
        <p:txBody>
          <a:bodyPr wrap="square">
            <a:spAutoFit/>
          </a:bodyPr>
          <a:lstStyle/>
          <a:p>
            <a:r>
              <a:rPr lang="nb-NO" b="0" i="0" dirty="0">
                <a:solidFill>
                  <a:schemeClr val="bg1"/>
                </a:solidFill>
                <a:effectLst/>
                <a:latin typeface="Helvetica" panose="020B0604020202020204" pitchFamily="34" charset="0"/>
              </a:rPr>
              <a:t>Fra åpningen av E18 mellom Tvedestrand og Arendal (Foto: Nye Veier)</a:t>
            </a:r>
            <a:endParaRPr lang="nb-NO" dirty="0">
              <a:solidFill>
                <a:schemeClr val="bg1"/>
              </a:solidFill>
            </a:endParaRPr>
          </a:p>
        </p:txBody>
      </p:sp>
      <p:sp>
        <p:nvSpPr>
          <p:cNvPr id="5" name="TextBox 4">
            <a:extLst>
              <a:ext uri="{FF2B5EF4-FFF2-40B4-BE49-F238E27FC236}">
                <a16:creationId xmlns:a16="http://schemas.microsoft.com/office/drawing/2014/main" id="{B51DA68E-23AB-436D-4505-FDA794955FDC}"/>
              </a:ext>
            </a:extLst>
          </p:cNvPr>
          <p:cNvSpPr txBox="1"/>
          <p:nvPr/>
        </p:nvSpPr>
        <p:spPr>
          <a:xfrm>
            <a:off x="5868144" y="2499742"/>
            <a:ext cx="2499501" cy="1200329"/>
          </a:xfrm>
          <a:prstGeom prst="rect">
            <a:avLst/>
          </a:prstGeom>
          <a:noFill/>
        </p:spPr>
        <p:txBody>
          <a:bodyPr wrap="square" rtlCol="0">
            <a:spAutoFit/>
          </a:bodyPr>
          <a:lstStyle/>
          <a:p>
            <a:pPr algn="ctr"/>
            <a:r>
              <a:rPr lang="nb-NO" b="1" dirty="0">
                <a:solidFill>
                  <a:srgbClr val="FFFF00"/>
                </a:solidFill>
              </a:rPr>
              <a:t>10% av årlig nedbygging av natur i Norge</a:t>
            </a:r>
          </a:p>
          <a:p>
            <a:r>
              <a:rPr lang="nb-NO" dirty="0"/>
              <a:t> </a:t>
            </a:r>
          </a:p>
        </p:txBody>
      </p:sp>
      <p:sp>
        <p:nvSpPr>
          <p:cNvPr id="7" name="TextBox 6">
            <a:extLst>
              <a:ext uri="{FF2B5EF4-FFF2-40B4-BE49-F238E27FC236}">
                <a16:creationId xmlns:a16="http://schemas.microsoft.com/office/drawing/2014/main" id="{B97135F2-D95E-67B3-C46D-D8BCD5361E70}"/>
              </a:ext>
            </a:extLst>
          </p:cNvPr>
          <p:cNvSpPr txBox="1"/>
          <p:nvPr/>
        </p:nvSpPr>
        <p:spPr>
          <a:xfrm>
            <a:off x="251520" y="1349355"/>
            <a:ext cx="3168352" cy="646331"/>
          </a:xfrm>
          <a:prstGeom prst="rect">
            <a:avLst/>
          </a:prstGeom>
          <a:noFill/>
        </p:spPr>
        <p:txBody>
          <a:bodyPr wrap="square" rtlCol="0">
            <a:spAutoFit/>
          </a:bodyPr>
          <a:lstStyle/>
          <a:p>
            <a:pPr algn="ctr"/>
            <a:r>
              <a:rPr lang="nb-NO" b="1" dirty="0">
                <a:solidFill>
                  <a:srgbClr val="FFFF00"/>
                </a:solidFill>
              </a:rPr>
              <a:t>Hovedårsak til avskoging</a:t>
            </a:r>
          </a:p>
          <a:p>
            <a:r>
              <a:rPr lang="nb-NO" dirty="0"/>
              <a:t> </a:t>
            </a:r>
          </a:p>
        </p:txBody>
      </p:sp>
      <p:sp>
        <p:nvSpPr>
          <p:cNvPr id="8" name="TextBox 7">
            <a:extLst>
              <a:ext uri="{FF2B5EF4-FFF2-40B4-BE49-F238E27FC236}">
                <a16:creationId xmlns:a16="http://schemas.microsoft.com/office/drawing/2014/main" id="{4F7835B6-6E78-DFD9-3774-C820F7EE77B4}"/>
              </a:ext>
            </a:extLst>
          </p:cNvPr>
          <p:cNvSpPr txBox="1"/>
          <p:nvPr/>
        </p:nvSpPr>
        <p:spPr>
          <a:xfrm>
            <a:off x="577167" y="2139702"/>
            <a:ext cx="2266641" cy="1200329"/>
          </a:xfrm>
          <a:prstGeom prst="rect">
            <a:avLst/>
          </a:prstGeom>
          <a:noFill/>
        </p:spPr>
        <p:txBody>
          <a:bodyPr wrap="square" rtlCol="0">
            <a:spAutoFit/>
          </a:bodyPr>
          <a:lstStyle/>
          <a:p>
            <a:pPr algn="ctr"/>
            <a:r>
              <a:rPr lang="nb-NO" b="1" dirty="0">
                <a:solidFill>
                  <a:srgbClr val="FFFF00"/>
                </a:solidFill>
              </a:rPr>
              <a:t>Åpner opp nye områder for nedbygging</a:t>
            </a:r>
          </a:p>
          <a:p>
            <a:r>
              <a:rPr lang="nb-NO" dirty="0"/>
              <a:t> </a:t>
            </a:r>
          </a:p>
        </p:txBody>
      </p:sp>
      <p:sp>
        <p:nvSpPr>
          <p:cNvPr id="9" name="TextBox 8">
            <a:extLst>
              <a:ext uri="{FF2B5EF4-FFF2-40B4-BE49-F238E27FC236}">
                <a16:creationId xmlns:a16="http://schemas.microsoft.com/office/drawing/2014/main" id="{4A138C1A-DE41-9667-6FD9-690C476C88A4}"/>
              </a:ext>
            </a:extLst>
          </p:cNvPr>
          <p:cNvSpPr txBox="1"/>
          <p:nvPr/>
        </p:nvSpPr>
        <p:spPr>
          <a:xfrm>
            <a:off x="6660232" y="1360388"/>
            <a:ext cx="2088232" cy="923330"/>
          </a:xfrm>
          <a:prstGeom prst="rect">
            <a:avLst/>
          </a:prstGeom>
          <a:noFill/>
        </p:spPr>
        <p:txBody>
          <a:bodyPr wrap="square" rtlCol="0">
            <a:spAutoFit/>
          </a:bodyPr>
          <a:lstStyle/>
          <a:p>
            <a:pPr algn="ctr"/>
            <a:r>
              <a:rPr lang="nb-NO" b="1" dirty="0">
                <a:solidFill>
                  <a:srgbClr val="FFFF00"/>
                </a:solidFill>
              </a:rPr>
              <a:t>Bryter opp naturarealer</a:t>
            </a:r>
          </a:p>
          <a:p>
            <a:r>
              <a:rPr lang="nb-NO" dirty="0"/>
              <a:t> </a:t>
            </a:r>
          </a:p>
        </p:txBody>
      </p:sp>
    </p:spTree>
    <p:extLst>
      <p:ext uri="{BB962C8B-B14F-4D97-AF65-F5344CB8AC3E}">
        <p14:creationId xmlns:p14="http://schemas.microsoft.com/office/powerpoint/2010/main" val="414546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512" y="-1290743"/>
            <a:ext cx="9179719" cy="6886829"/>
          </a:xfrm>
          <a:prstGeom prst="rect">
            <a:avLst/>
          </a:prstGeom>
        </p:spPr>
      </p:pic>
      <p:sp>
        <p:nvSpPr>
          <p:cNvPr id="2" name="Title 1"/>
          <p:cNvSpPr>
            <a:spLocks noGrp="1"/>
          </p:cNvSpPr>
          <p:nvPr>
            <p:ph type="title"/>
          </p:nvPr>
        </p:nvSpPr>
        <p:spPr>
          <a:xfrm>
            <a:off x="251520" y="411510"/>
            <a:ext cx="6615354" cy="489701"/>
          </a:xfrm>
        </p:spPr>
        <p:txBody>
          <a:bodyPr/>
          <a:lstStyle/>
          <a:p>
            <a:br>
              <a:rPr lang="nb-NO" dirty="0">
                <a:solidFill>
                  <a:srgbClr val="7030A0"/>
                </a:solidFill>
              </a:rPr>
            </a:br>
            <a:r>
              <a:rPr lang="nb-NO" dirty="0">
                <a:solidFill>
                  <a:srgbClr val="7030A0"/>
                </a:solidFill>
              </a:rPr>
              <a:t>Voss, Norge, Juni 2020:</a:t>
            </a:r>
            <a:br>
              <a:rPr lang="nb-NO" dirty="0">
                <a:solidFill>
                  <a:srgbClr val="7030A0"/>
                </a:solidFill>
              </a:rPr>
            </a:br>
            <a:r>
              <a:rPr lang="nb-NO" dirty="0">
                <a:solidFill>
                  <a:srgbClr val="7030A0"/>
                </a:solidFill>
              </a:rPr>
              <a:t>Naturen forsvinner, bit for bit…</a:t>
            </a:r>
          </a:p>
        </p:txBody>
      </p:sp>
      <p:sp>
        <p:nvSpPr>
          <p:cNvPr id="6" name="Slide Number Placeholder 5"/>
          <p:cNvSpPr>
            <a:spLocks noGrp="1"/>
          </p:cNvSpPr>
          <p:nvPr>
            <p:ph type="sldNum" sz="quarter" idx="12"/>
          </p:nvPr>
        </p:nvSpPr>
        <p:spPr>
          <a:xfrm>
            <a:off x="2998562" y="4587974"/>
            <a:ext cx="709342" cy="162018"/>
          </a:xfrm>
        </p:spPr>
        <p:txBody>
          <a:bodyPr/>
          <a:lstStyle/>
          <a:p>
            <a:r>
              <a:rPr lang="nb-NO"/>
              <a:t>Side </a:t>
            </a:r>
            <a:fld id="{06C54713-27B5-4268-B680-29C9FB350413}" type="slidenum">
              <a:rPr lang="nb-NO" smtClean="0"/>
              <a:pPr/>
              <a:t>16</a:t>
            </a:fld>
            <a:endParaRPr lang="nb-NO" dirty="0"/>
          </a:p>
        </p:txBody>
      </p:sp>
      <p:sp>
        <p:nvSpPr>
          <p:cNvPr id="7" name="Freeform 6"/>
          <p:cNvSpPr/>
          <p:nvPr/>
        </p:nvSpPr>
        <p:spPr>
          <a:xfrm>
            <a:off x="106620" y="2859782"/>
            <a:ext cx="9179719" cy="2279551"/>
          </a:xfrm>
          <a:custGeom>
            <a:avLst/>
            <a:gdLst>
              <a:gd name="connsiteX0" fmla="*/ 0 w 10798287"/>
              <a:gd name="connsiteY0" fmla="*/ 2355233 h 3039401"/>
              <a:gd name="connsiteX1" fmla="*/ 2189018 w 10798287"/>
              <a:gd name="connsiteY1" fmla="*/ 2318287 h 3039401"/>
              <a:gd name="connsiteX2" fmla="*/ 2890982 w 10798287"/>
              <a:gd name="connsiteY2" fmla="*/ 1523960 h 3039401"/>
              <a:gd name="connsiteX3" fmla="*/ 4137891 w 10798287"/>
              <a:gd name="connsiteY3" fmla="*/ 1450069 h 3039401"/>
              <a:gd name="connsiteX4" fmla="*/ 4867563 w 10798287"/>
              <a:gd name="connsiteY4" fmla="*/ 1357705 h 3039401"/>
              <a:gd name="connsiteX5" fmla="*/ 5421745 w 10798287"/>
              <a:gd name="connsiteY5" fmla="*/ 1080614 h 3039401"/>
              <a:gd name="connsiteX6" fmla="*/ 6613236 w 10798287"/>
              <a:gd name="connsiteY6" fmla="*/ 1283814 h 3039401"/>
              <a:gd name="connsiteX7" fmla="*/ 7666182 w 10798287"/>
              <a:gd name="connsiteY7" fmla="*/ 1246869 h 3039401"/>
              <a:gd name="connsiteX8" fmla="*/ 8377382 w 10798287"/>
              <a:gd name="connsiteY8" fmla="*/ 803523 h 3039401"/>
              <a:gd name="connsiteX9" fmla="*/ 9208654 w 10798287"/>
              <a:gd name="connsiteY9" fmla="*/ 249342 h 3039401"/>
              <a:gd name="connsiteX10" fmla="*/ 10658763 w 10798287"/>
              <a:gd name="connsiteY10" fmla="*/ 221633 h 3039401"/>
              <a:gd name="connsiteX11" fmla="*/ 10741891 w 10798287"/>
              <a:gd name="connsiteY11" fmla="*/ 3038723 h 3039401"/>
              <a:gd name="connsiteX12" fmla="*/ 10668000 w 10798287"/>
              <a:gd name="connsiteY12" fmla="*/ 489487 h 303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98287" h="3039401">
                <a:moveTo>
                  <a:pt x="0" y="2355233"/>
                </a:moveTo>
                <a:cubicBezTo>
                  <a:pt x="853594" y="2406032"/>
                  <a:pt x="1707188" y="2456832"/>
                  <a:pt x="2189018" y="2318287"/>
                </a:cubicBezTo>
                <a:cubicBezTo>
                  <a:pt x="2670848" y="2179742"/>
                  <a:pt x="2566170" y="1668663"/>
                  <a:pt x="2890982" y="1523960"/>
                </a:cubicBezTo>
                <a:cubicBezTo>
                  <a:pt x="3215794" y="1379257"/>
                  <a:pt x="3808461" y="1477778"/>
                  <a:pt x="4137891" y="1450069"/>
                </a:cubicBezTo>
                <a:cubicBezTo>
                  <a:pt x="4467321" y="1422360"/>
                  <a:pt x="4653587" y="1419281"/>
                  <a:pt x="4867563" y="1357705"/>
                </a:cubicBezTo>
                <a:cubicBezTo>
                  <a:pt x="5081539" y="1296129"/>
                  <a:pt x="5130800" y="1092929"/>
                  <a:pt x="5421745" y="1080614"/>
                </a:cubicBezTo>
                <a:cubicBezTo>
                  <a:pt x="5712690" y="1068299"/>
                  <a:pt x="6239163" y="1256105"/>
                  <a:pt x="6613236" y="1283814"/>
                </a:cubicBezTo>
                <a:cubicBezTo>
                  <a:pt x="6987309" y="1311523"/>
                  <a:pt x="7372158" y="1326917"/>
                  <a:pt x="7666182" y="1246869"/>
                </a:cubicBezTo>
                <a:cubicBezTo>
                  <a:pt x="7960206" y="1166821"/>
                  <a:pt x="8120303" y="969777"/>
                  <a:pt x="8377382" y="803523"/>
                </a:cubicBezTo>
                <a:cubicBezTo>
                  <a:pt x="8634461" y="637269"/>
                  <a:pt x="8828424" y="346324"/>
                  <a:pt x="9208654" y="249342"/>
                </a:cubicBezTo>
                <a:cubicBezTo>
                  <a:pt x="9588884" y="152360"/>
                  <a:pt x="10403224" y="-243264"/>
                  <a:pt x="10658763" y="221633"/>
                </a:cubicBezTo>
                <a:cubicBezTo>
                  <a:pt x="10914302" y="686530"/>
                  <a:pt x="10740352" y="2994081"/>
                  <a:pt x="10741891" y="3038723"/>
                </a:cubicBezTo>
                <a:cubicBezTo>
                  <a:pt x="10743430" y="3083365"/>
                  <a:pt x="10658764" y="911281"/>
                  <a:pt x="10668000" y="489487"/>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dirty="0"/>
          </a:p>
        </p:txBody>
      </p:sp>
      <p:sp>
        <p:nvSpPr>
          <p:cNvPr id="9" name="Freeform 8"/>
          <p:cNvSpPr/>
          <p:nvPr/>
        </p:nvSpPr>
        <p:spPr>
          <a:xfrm>
            <a:off x="-320776" y="1230390"/>
            <a:ext cx="1531547" cy="638696"/>
          </a:xfrm>
          <a:custGeom>
            <a:avLst/>
            <a:gdLst>
              <a:gd name="connsiteX0" fmla="*/ 0 w 2042062"/>
              <a:gd name="connsiteY0" fmla="*/ 92400 h 689240"/>
              <a:gd name="connsiteX1" fmla="*/ 369454 w 2042062"/>
              <a:gd name="connsiteY1" fmla="*/ 36 h 689240"/>
              <a:gd name="connsiteX2" fmla="*/ 960582 w 2042062"/>
              <a:gd name="connsiteY2" fmla="*/ 101636 h 689240"/>
              <a:gd name="connsiteX3" fmla="*/ 1487054 w 2042062"/>
              <a:gd name="connsiteY3" fmla="*/ 249418 h 689240"/>
              <a:gd name="connsiteX4" fmla="*/ 1717964 w 2042062"/>
              <a:gd name="connsiteY4" fmla="*/ 258654 h 689240"/>
              <a:gd name="connsiteX5" fmla="*/ 2041236 w 2042062"/>
              <a:gd name="connsiteY5" fmla="*/ 378727 h 689240"/>
              <a:gd name="connsiteX6" fmla="*/ 1616364 w 2042062"/>
              <a:gd name="connsiteY6" fmla="*/ 674291 h 689240"/>
              <a:gd name="connsiteX7" fmla="*/ 471054 w 2042062"/>
              <a:gd name="connsiteY7" fmla="*/ 646582 h 689240"/>
              <a:gd name="connsiteX8" fmla="*/ 147782 w 2042062"/>
              <a:gd name="connsiteY8" fmla="*/ 655818 h 68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2062" h="689240">
                <a:moveTo>
                  <a:pt x="0" y="92400"/>
                </a:moveTo>
                <a:cubicBezTo>
                  <a:pt x="104678" y="45448"/>
                  <a:pt x="209357" y="-1503"/>
                  <a:pt x="369454" y="36"/>
                </a:cubicBezTo>
                <a:cubicBezTo>
                  <a:pt x="529551" y="1575"/>
                  <a:pt x="774315" y="60072"/>
                  <a:pt x="960582" y="101636"/>
                </a:cubicBezTo>
                <a:cubicBezTo>
                  <a:pt x="1146849" y="143200"/>
                  <a:pt x="1360824" y="223248"/>
                  <a:pt x="1487054" y="249418"/>
                </a:cubicBezTo>
                <a:cubicBezTo>
                  <a:pt x="1613284" y="275588"/>
                  <a:pt x="1625600" y="237103"/>
                  <a:pt x="1717964" y="258654"/>
                </a:cubicBezTo>
                <a:cubicBezTo>
                  <a:pt x="1810328" y="280206"/>
                  <a:pt x="2058169" y="309454"/>
                  <a:pt x="2041236" y="378727"/>
                </a:cubicBezTo>
                <a:cubicBezTo>
                  <a:pt x="2024303" y="448000"/>
                  <a:pt x="1878061" y="629648"/>
                  <a:pt x="1616364" y="674291"/>
                </a:cubicBezTo>
                <a:cubicBezTo>
                  <a:pt x="1354667" y="718934"/>
                  <a:pt x="715818" y="649661"/>
                  <a:pt x="471054" y="646582"/>
                </a:cubicBezTo>
                <a:cubicBezTo>
                  <a:pt x="226290" y="643503"/>
                  <a:pt x="187036" y="649660"/>
                  <a:pt x="147782" y="655818"/>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rgbClr val="FFFF00"/>
              </a:solidFill>
            </a:endParaRPr>
          </a:p>
        </p:txBody>
      </p:sp>
      <p:sp>
        <p:nvSpPr>
          <p:cNvPr id="10" name="Freeform 9"/>
          <p:cNvSpPr/>
          <p:nvPr/>
        </p:nvSpPr>
        <p:spPr>
          <a:xfrm>
            <a:off x="3347864" y="1540545"/>
            <a:ext cx="854214" cy="239117"/>
          </a:xfrm>
          <a:custGeom>
            <a:avLst/>
            <a:gdLst>
              <a:gd name="connsiteX0" fmla="*/ 13275 w 1138952"/>
              <a:gd name="connsiteY0" fmla="*/ 35887 h 318822"/>
              <a:gd name="connsiteX1" fmla="*/ 308839 w 1138952"/>
              <a:gd name="connsiteY1" fmla="*/ 303742 h 318822"/>
              <a:gd name="connsiteX2" fmla="*/ 1130875 w 1138952"/>
              <a:gd name="connsiteY2" fmla="*/ 257560 h 318822"/>
              <a:gd name="connsiteX3" fmla="*/ 687530 w 1138952"/>
              <a:gd name="connsiteY3" fmla="*/ 26651 h 318822"/>
              <a:gd name="connsiteX4" fmla="*/ 13275 w 1138952"/>
              <a:gd name="connsiteY4" fmla="*/ 35887 h 318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52" h="318822">
                <a:moveTo>
                  <a:pt x="13275" y="35887"/>
                </a:moveTo>
                <a:cubicBezTo>
                  <a:pt x="-49840" y="82069"/>
                  <a:pt x="122572" y="266797"/>
                  <a:pt x="308839" y="303742"/>
                </a:cubicBezTo>
                <a:cubicBezTo>
                  <a:pt x="495106" y="340688"/>
                  <a:pt x="1067760" y="303742"/>
                  <a:pt x="1130875" y="257560"/>
                </a:cubicBezTo>
                <a:cubicBezTo>
                  <a:pt x="1193990" y="211378"/>
                  <a:pt x="872257" y="63596"/>
                  <a:pt x="687530" y="26651"/>
                </a:cubicBezTo>
                <a:cubicBezTo>
                  <a:pt x="502803" y="-10294"/>
                  <a:pt x="76390" y="-10295"/>
                  <a:pt x="13275" y="35887"/>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2" name="Freeform 11"/>
          <p:cNvSpPr/>
          <p:nvPr/>
        </p:nvSpPr>
        <p:spPr>
          <a:xfrm flipV="1">
            <a:off x="35496" y="1923678"/>
            <a:ext cx="1427954" cy="271516"/>
          </a:xfrm>
          <a:custGeom>
            <a:avLst/>
            <a:gdLst>
              <a:gd name="connsiteX0" fmla="*/ 13275 w 1138952"/>
              <a:gd name="connsiteY0" fmla="*/ 35887 h 318822"/>
              <a:gd name="connsiteX1" fmla="*/ 308839 w 1138952"/>
              <a:gd name="connsiteY1" fmla="*/ 303742 h 318822"/>
              <a:gd name="connsiteX2" fmla="*/ 1130875 w 1138952"/>
              <a:gd name="connsiteY2" fmla="*/ 257560 h 318822"/>
              <a:gd name="connsiteX3" fmla="*/ 687530 w 1138952"/>
              <a:gd name="connsiteY3" fmla="*/ 26651 h 318822"/>
              <a:gd name="connsiteX4" fmla="*/ 13275 w 1138952"/>
              <a:gd name="connsiteY4" fmla="*/ 35887 h 318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52" h="318822">
                <a:moveTo>
                  <a:pt x="13275" y="35887"/>
                </a:moveTo>
                <a:cubicBezTo>
                  <a:pt x="-49840" y="82069"/>
                  <a:pt x="122572" y="266797"/>
                  <a:pt x="308839" y="303742"/>
                </a:cubicBezTo>
                <a:cubicBezTo>
                  <a:pt x="495106" y="340688"/>
                  <a:pt x="1067760" y="303742"/>
                  <a:pt x="1130875" y="257560"/>
                </a:cubicBezTo>
                <a:cubicBezTo>
                  <a:pt x="1193990" y="211378"/>
                  <a:pt x="872257" y="63596"/>
                  <a:pt x="687530" y="26651"/>
                </a:cubicBezTo>
                <a:cubicBezTo>
                  <a:pt x="502803" y="-10294"/>
                  <a:pt x="76390" y="-10295"/>
                  <a:pt x="13275" y="35887"/>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Freeform 13"/>
          <p:cNvSpPr/>
          <p:nvPr/>
        </p:nvSpPr>
        <p:spPr>
          <a:xfrm>
            <a:off x="-263132" y="2543999"/>
            <a:ext cx="7516264" cy="1196333"/>
          </a:xfrm>
          <a:custGeom>
            <a:avLst/>
            <a:gdLst>
              <a:gd name="connsiteX0" fmla="*/ 0 w 8375374"/>
              <a:gd name="connsiteY0" fmla="*/ 1501328 h 1501328"/>
              <a:gd name="connsiteX1" fmla="*/ 3366052 w 8375374"/>
              <a:gd name="connsiteY1" fmla="*/ 335136 h 1501328"/>
              <a:gd name="connsiteX2" fmla="*/ 6665844 w 8375374"/>
              <a:gd name="connsiteY2" fmla="*/ 335136 h 1501328"/>
              <a:gd name="connsiteX3" fmla="*/ 7832035 w 8375374"/>
              <a:gd name="connsiteY3" fmla="*/ 17084 h 1501328"/>
              <a:gd name="connsiteX4" fmla="*/ 8348870 w 8375374"/>
              <a:gd name="connsiteY4" fmla="*/ 931484 h 1501328"/>
              <a:gd name="connsiteX5" fmla="*/ 8282609 w 8375374"/>
              <a:gd name="connsiteY5" fmla="*/ 1064006 h 1501328"/>
              <a:gd name="connsiteX6" fmla="*/ 8335618 w 8375374"/>
              <a:gd name="connsiteY6" fmla="*/ 1024249 h 1501328"/>
              <a:gd name="connsiteX7" fmla="*/ 8375374 w 8375374"/>
              <a:gd name="connsiteY7" fmla="*/ 984493 h 150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5374" h="1501328">
                <a:moveTo>
                  <a:pt x="0" y="1501328"/>
                </a:moveTo>
                <a:cubicBezTo>
                  <a:pt x="1127539" y="1015414"/>
                  <a:pt x="2255078" y="529501"/>
                  <a:pt x="3366052" y="335136"/>
                </a:cubicBezTo>
                <a:cubicBezTo>
                  <a:pt x="4477026" y="140771"/>
                  <a:pt x="5921514" y="388145"/>
                  <a:pt x="6665844" y="335136"/>
                </a:cubicBezTo>
                <a:cubicBezTo>
                  <a:pt x="7410174" y="282127"/>
                  <a:pt x="7551531" y="-82307"/>
                  <a:pt x="7832035" y="17084"/>
                </a:cubicBezTo>
                <a:cubicBezTo>
                  <a:pt x="8112539" y="116475"/>
                  <a:pt x="8273774" y="756997"/>
                  <a:pt x="8348870" y="931484"/>
                </a:cubicBezTo>
                <a:cubicBezTo>
                  <a:pt x="8423966" y="1105971"/>
                  <a:pt x="8284818" y="1048545"/>
                  <a:pt x="8282609" y="1064006"/>
                </a:cubicBezTo>
                <a:cubicBezTo>
                  <a:pt x="8280400" y="1079467"/>
                  <a:pt x="8335618" y="1024249"/>
                  <a:pt x="8335618" y="1024249"/>
                </a:cubicBezTo>
                <a:cubicBezTo>
                  <a:pt x="8351079" y="1010997"/>
                  <a:pt x="8373165" y="993328"/>
                  <a:pt x="8375374" y="984493"/>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Freeform 14"/>
          <p:cNvSpPr/>
          <p:nvPr/>
        </p:nvSpPr>
        <p:spPr>
          <a:xfrm>
            <a:off x="971600" y="987574"/>
            <a:ext cx="3865473" cy="556630"/>
          </a:xfrm>
          <a:custGeom>
            <a:avLst/>
            <a:gdLst>
              <a:gd name="connsiteX0" fmla="*/ 169086 w 5153964"/>
              <a:gd name="connsiteY0" fmla="*/ 220838 h 742173"/>
              <a:gd name="connsiteX1" fmla="*/ 1454547 w 5153964"/>
              <a:gd name="connsiteY1" fmla="*/ 35308 h 742173"/>
              <a:gd name="connsiteX2" fmla="*/ 3588147 w 5153964"/>
              <a:gd name="connsiteY2" fmla="*/ 22056 h 742173"/>
              <a:gd name="connsiteX3" fmla="*/ 4621817 w 5153964"/>
              <a:gd name="connsiteY3" fmla="*/ 273847 h 742173"/>
              <a:gd name="connsiteX4" fmla="*/ 5151904 w 5153964"/>
              <a:gd name="connsiteY4" fmla="*/ 525638 h 742173"/>
              <a:gd name="connsiteX5" fmla="*/ 4767591 w 5153964"/>
              <a:gd name="connsiteY5" fmla="*/ 684664 h 742173"/>
              <a:gd name="connsiteX6" fmla="*/ 3866443 w 5153964"/>
              <a:gd name="connsiteY6" fmla="*/ 605151 h 742173"/>
              <a:gd name="connsiteX7" fmla="*/ 3230338 w 5153964"/>
              <a:gd name="connsiteY7" fmla="*/ 737673 h 742173"/>
              <a:gd name="connsiteX8" fmla="*/ 2527973 w 5153964"/>
              <a:gd name="connsiteY8" fmla="*/ 711169 h 742173"/>
              <a:gd name="connsiteX9" fmla="*/ 1454547 w 5153964"/>
              <a:gd name="connsiteY9" fmla="*/ 711169 h 742173"/>
              <a:gd name="connsiteX10" fmla="*/ 831695 w 5153964"/>
              <a:gd name="connsiteY10" fmla="*/ 485882 h 742173"/>
              <a:gd name="connsiteX11" fmla="*/ 36565 w 5153964"/>
              <a:gd name="connsiteY11" fmla="*/ 273847 h 742173"/>
              <a:gd name="connsiteX12" fmla="*/ 169086 w 5153964"/>
              <a:gd name="connsiteY12" fmla="*/ 141325 h 742173"/>
              <a:gd name="connsiteX13" fmla="*/ 487138 w 5153964"/>
              <a:gd name="connsiteY13" fmla="*/ 141325 h 74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3964" h="742173">
                <a:moveTo>
                  <a:pt x="169086" y="220838"/>
                </a:moveTo>
                <a:cubicBezTo>
                  <a:pt x="526894" y="144638"/>
                  <a:pt x="884703" y="68438"/>
                  <a:pt x="1454547" y="35308"/>
                </a:cubicBezTo>
                <a:cubicBezTo>
                  <a:pt x="2024391" y="2178"/>
                  <a:pt x="3060269" y="-17700"/>
                  <a:pt x="3588147" y="22056"/>
                </a:cubicBezTo>
                <a:cubicBezTo>
                  <a:pt x="4116025" y="61812"/>
                  <a:pt x="4361191" y="189917"/>
                  <a:pt x="4621817" y="273847"/>
                </a:cubicBezTo>
                <a:cubicBezTo>
                  <a:pt x="4882443" y="357777"/>
                  <a:pt x="5127608" y="457169"/>
                  <a:pt x="5151904" y="525638"/>
                </a:cubicBezTo>
                <a:cubicBezTo>
                  <a:pt x="5176200" y="594107"/>
                  <a:pt x="4981834" y="671412"/>
                  <a:pt x="4767591" y="684664"/>
                </a:cubicBezTo>
                <a:cubicBezTo>
                  <a:pt x="4553348" y="697916"/>
                  <a:pt x="4122652" y="596316"/>
                  <a:pt x="3866443" y="605151"/>
                </a:cubicBezTo>
                <a:cubicBezTo>
                  <a:pt x="3610234" y="613986"/>
                  <a:pt x="3453416" y="720003"/>
                  <a:pt x="3230338" y="737673"/>
                </a:cubicBezTo>
                <a:cubicBezTo>
                  <a:pt x="3007260" y="755343"/>
                  <a:pt x="2823938" y="715586"/>
                  <a:pt x="2527973" y="711169"/>
                </a:cubicBezTo>
                <a:cubicBezTo>
                  <a:pt x="2232008" y="706752"/>
                  <a:pt x="1737260" y="748717"/>
                  <a:pt x="1454547" y="711169"/>
                </a:cubicBezTo>
                <a:cubicBezTo>
                  <a:pt x="1171834" y="673621"/>
                  <a:pt x="1068025" y="558769"/>
                  <a:pt x="831695" y="485882"/>
                </a:cubicBezTo>
                <a:cubicBezTo>
                  <a:pt x="595365" y="412995"/>
                  <a:pt x="147000" y="331273"/>
                  <a:pt x="36565" y="273847"/>
                </a:cubicBezTo>
                <a:cubicBezTo>
                  <a:pt x="-73870" y="216421"/>
                  <a:pt x="93990" y="163412"/>
                  <a:pt x="169086" y="141325"/>
                </a:cubicBezTo>
                <a:cubicBezTo>
                  <a:pt x="244182" y="119238"/>
                  <a:pt x="365660" y="130281"/>
                  <a:pt x="487138" y="141325"/>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Freeform 15"/>
          <p:cNvSpPr/>
          <p:nvPr/>
        </p:nvSpPr>
        <p:spPr>
          <a:xfrm>
            <a:off x="4499992" y="1491630"/>
            <a:ext cx="1700925" cy="342491"/>
          </a:xfrm>
          <a:custGeom>
            <a:avLst/>
            <a:gdLst>
              <a:gd name="connsiteX0" fmla="*/ 78373 w 2267900"/>
              <a:gd name="connsiteY0" fmla="*/ 231367 h 456654"/>
              <a:gd name="connsiteX1" fmla="*/ 528947 w 2267900"/>
              <a:gd name="connsiteY1" fmla="*/ 6080 h 456654"/>
              <a:gd name="connsiteX2" fmla="*/ 1456599 w 2267900"/>
              <a:gd name="connsiteY2" fmla="*/ 85593 h 456654"/>
              <a:gd name="connsiteX3" fmla="*/ 2264981 w 2267900"/>
              <a:gd name="connsiteY3" fmla="*/ 310880 h 456654"/>
              <a:gd name="connsiteX4" fmla="*/ 1695138 w 2267900"/>
              <a:gd name="connsiteY4" fmla="*/ 403645 h 456654"/>
              <a:gd name="connsiteX5" fmla="*/ 860251 w 2267900"/>
              <a:gd name="connsiteY5" fmla="*/ 456654 h 456654"/>
              <a:gd name="connsiteX6" fmla="*/ 78373 w 2267900"/>
              <a:gd name="connsiteY6" fmla="*/ 403645 h 456654"/>
              <a:gd name="connsiteX7" fmla="*/ 78373 w 2267900"/>
              <a:gd name="connsiteY7" fmla="*/ 231367 h 45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900" h="456654">
                <a:moveTo>
                  <a:pt x="78373" y="231367"/>
                </a:moveTo>
                <a:cubicBezTo>
                  <a:pt x="153469" y="165106"/>
                  <a:pt x="299243" y="30376"/>
                  <a:pt x="528947" y="6080"/>
                </a:cubicBezTo>
                <a:cubicBezTo>
                  <a:pt x="758651" y="-18216"/>
                  <a:pt x="1167260" y="34793"/>
                  <a:pt x="1456599" y="85593"/>
                </a:cubicBezTo>
                <a:cubicBezTo>
                  <a:pt x="1745938" y="136393"/>
                  <a:pt x="2225225" y="257871"/>
                  <a:pt x="2264981" y="310880"/>
                </a:cubicBezTo>
                <a:cubicBezTo>
                  <a:pt x="2304738" y="363889"/>
                  <a:pt x="1929260" y="379349"/>
                  <a:pt x="1695138" y="403645"/>
                </a:cubicBezTo>
                <a:cubicBezTo>
                  <a:pt x="1461016" y="427941"/>
                  <a:pt x="1129712" y="456654"/>
                  <a:pt x="860251" y="456654"/>
                </a:cubicBezTo>
                <a:cubicBezTo>
                  <a:pt x="590790" y="456654"/>
                  <a:pt x="208686" y="434567"/>
                  <a:pt x="78373" y="403645"/>
                </a:cubicBezTo>
                <a:cubicBezTo>
                  <a:pt x="-51940" y="372723"/>
                  <a:pt x="3277" y="297628"/>
                  <a:pt x="78373" y="231367"/>
                </a:cubicBezTo>
                <a:close/>
              </a:path>
            </a:pathLst>
          </a:cu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sz="1350"/>
          </a:p>
        </p:txBody>
      </p:sp>
      <p:sp>
        <p:nvSpPr>
          <p:cNvPr id="17" name="Freeform 16"/>
          <p:cNvSpPr/>
          <p:nvPr/>
        </p:nvSpPr>
        <p:spPr>
          <a:xfrm>
            <a:off x="1187624" y="1563638"/>
            <a:ext cx="2217150" cy="201644"/>
          </a:xfrm>
          <a:custGeom>
            <a:avLst/>
            <a:gdLst>
              <a:gd name="connsiteX0" fmla="*/ 394836 w 2956200"/>
              <a:gd name="connsiteY0" fmla="*/ 18069 h 268859"/>
              <a:gd name="connsiteX1" fmla="*/ 514106 w 2956200"/>
              <a:gd name="connsiteY1" fmla="*/ 18069 h 268859"/>
              <a:gd name="connsiteX2" fmla="*/ 2674210 w 2956200"/>
              <a:gd name="connsiteY2" fmla="*/ 4817 h 268859"/>
              <a:gd name="connsiteX3" fmla="*/ 2819984 w 2956200"/>
              <a:gd name="connsiteY3" fmla="*/ 110834 h 268859"/>
              <a:gd name="connsiteX4" fmla="*/ 2727219 w 2956200"/>
              <a:gd name="connsiteY4" fmla="*/ 243356 h 268859"/>
              <a:gd name="connsiteX5" fmla="*/ 129793 w 2956200"/>
              <a:gd name="connsiteY5" fmla="*/ 243356 h 268859"/>
              <a:gd name="connsiteX6" fmla="*/ 394836 w 2956200"/>
              <a:gd name="connsiteY6" fmla="*/ 18069 h 26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200" h="268859">
                <a:moveTo>
                  <a:pt x="394836" y="18069"/>
                </a:moveTo>
                <a:cubicBezTo>
                  <a:pt x="458888" y="-19479"/>
                  <a:pt x="514106" y="18069"/>
                  <a:pt x="514106" y="18069"/>
                </a:cubicBezTo>
                <a:cubicBezTo>
                  <a:pt x="894002" y="15860"/>
                  <a:pt x="2289897" y="-10644"/>
                  <a:pt x="2674210" y="4817"/>
                </a:cubicBezTo>
                <a:cubicBezTo>
                  <a:pt x="3058523" y="20278"/>
                  <a:pt x="2811149" y="71078"/>
                  <a:pt x="2819984" y="110834"/>
                </a:cubicBezTo>
                <a:cubicBezTo>
                  <a:pt x="2828819" y="150591"/>
                  <a:pt x="3175584" y="221269"/>
                  <a:pt x="2727219" y="243356"/>
                </a:cubicBezTo>
                <a:cubicBezTo>
                  <a:pt x="2278854" y="265443"/>
                  <a:pt x="514106" y="287530"/>
                  <a:pt x="129793" y="243356"/>
                </a:cubicBezTo>
                <a:cubicBezTo>
                  <a:pt x="-254520" y="199182"/>
                  <a:pt x="330784" y="55617"/>
                  <a:pt x="394836" y="1806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9" name="Freeform 18"/>
          <p:cNvSpPr/>
          <p:nvPr/>
        </p:nvSpPr>
        <p:spPr>
          <a:xfrm>
            <a:off x="755576" y="1764652"/>
            <a:ext cx="5715000" cy="159026"/>
          </a:xfrm>
          <a:custGeom>
            <a:avLst/>
            <a:gdLst>
              <a:gd name="connsiteX0" fmla="*/ 0 w 7620000"/>
              <a:gd name="connsiteY0" fmla="*/ 212035 h 212035"/>
              <a:gd name="connsiteX1" fmla="*/ 2464904 w 7620000"/>
              <a:gd name="connsiteY1" fmla="*/ 172278 h 212035"/>
              <a:gd name="connsiteX2" fmla="*/ 4492486 w 7620000"/>
              <a:gd name="connsiteY2" fmla="*/ 53008 h 212035"/>
              <a:gd name="connsiteX3" fmla="*/ 6546573 w 7620000"/>
              <a:gd name="connsiteY3" fmla="*/ 53008 h 212035"/>
              <a:gd name="connsiteX4" fmla="*/ 7620000 w 7620000"/>
              <a:gd name="connsiteY4" fmla="*/ 0 h 212035"/>
              <a:gd name="connsiteX5" fmla="*/ 7620000 w 7620000"/>
              <a:gd name="connsiteY5" fmla="*/ 0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0" h="212035">
                <a:moveTo>
                  <a:pt x="0" y="212035"/>
                </a:moveTo>
                <a:lnTo>
                  <a:pt x="2464904" y="172278"/>
                </a:lnTo>
                <a:cubicBezTo>
                  <a:pt x="3213652" y="145773"/>
                  <a:pt x="3812208" y="72886"/>
                  <a:pt x="4492486" y="53008"/>
                </a:cubicBezTo>
                <a:cubicBezTo>
                  <a:pt x="5172764" y="33130"/>
                  <a:pt x="6025321" y="61843"/>
                  <a:pt x="6546573" y="53008"/>
                </a:cubicBezTo>
                <a:cubicBezTo>
                  <a:pt x="7067825" y="44173"/>
                  <a:pt x="7620000" y="0"/>
                  <a:pt x="7620000" y="0"/>
                </a:cubicBezTo>
                <a:lnTo>
                  <a:pt x="7620000" y="0"/>
                </a:lnTo>
              </a:path>
            </a:pathLst>
          </a:custGeom>
          <a:ln>
            <a:solidFill>
              <a:srgbClr val="FFFF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b-NO" sz="1350"/>
          </a:p>
        </p:txBody>
      </p:sp>
      <p:sp>
        <p:nvSpPr>
          <p:cNvPr id="20" name="Freeform 19"/>
          <p:cNvSpPr/>
          <p:nvPr/>
        </p:nvSpPr>
        <p:spPr>
          <a:xfrm>
            <a:off x="-171247" y="2139701"/>
            <a:ext cx="7516265" cy="1395729"/>
          </a:xfrm>
          <a:custGeom>
            <a:avLst/>
            <a:gdLst>
              <a:gd name="connsiteX0" fmla="*/ 0 w 8163340"/>
              <a:gd name="connsiteY0" fmla="*/ 1590261 h 1590261"/>
              <a:gd name="connsiteX1" fmla="*/ 2955235 w 8163340"/>
              <a:gd name="connsiteY1" fmla="*/ 768626 h 1590261"/>
              <a:gd name="connsiteX2" fmla="*/ 5579166 w 8163340"/>
              <a:gd name="connsiteY2" fmla="*/ 516835 h 1590261"/>
              <a:gd name="connsiteX3" fmla="*/ 7076661 w 8163340"/>
              <a:gd name="connsiteY3" fmla="*/ 357809 h 1590261"/>
              <a:gd name="connsiteX4" fmla="*/ 8163340 w 8163340"/>
              <a:gd name="connsiteY4" fmla="*/ 0 h 159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3340" h="1590261">
                <a:moveTo>
                  <a:pt x="0" y="1590261"/>
                </a:moveTo>
                <a:cubicBezTo>
                  <a:pt x="1012687" y="1268895"/>
                  <a:pt x="2025374" y="947530"/>
                  <a:pt x="2955235" y="768626"/>
                </a:cubicBezTo>
                <a:cubicBezTo>
                  <a:pt x="3885096" y="589722"/>
                  <a:pt x="5579166" y="516835"/>
                  <a:pt x="5579166" y="516835"/>
                </a:cubicBezTo>
                <a:cubicBezTo>
                  <a:pt x="6266070" y="448366"/>
                  <a:pt x="6645965" y="443948"/>
                  <a:pt x="7076661" y="357809"/>
                </a:cubicBezTo>
                <a:cubicBezTo>
                  <a:pt x="7507357" y="271670"/>
                  <a:pt x="7835348" y="135835"/>
                  <a:pt x="8163340" y="0"/>
                </a:cubicBezTo>
              </a:path>
            </a:pathLst>
          </a:custGeom>
          <a:ln>
            <a:solidFill>
              <a:srgbClr val="FFFF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nb-NO" sz="1350"/>
          </a:p>
        </p:txBody>
      </p:sp>
      <p:sp>
        <p:nvSpPr>
          <p:cNvPr id="3" name="Star: 5 Points 2">
            <a:extLst>
              <a:ext uri="{FF2B5EF4-FFF2-40B4-BE49-F238E27FC236}">
                <a16:creationId xmlns:a16="http://schemas.microsoft.com/office/drawing/2014/main" id="{E8EC58BD-AF96-4BC3-82EF-C9BD219CA3EC}"/>
              </a:ext>
            </a:extLst>
          </p:cNvPr>
          <p:cNvSpPr/>
          <p:nvPr/>
        </p:nvSpPr>
        <p:spPr>
          <a:xfrm>
            <a:off x="5198398" y="1059582"/>
            <a:ext cx="551557" cy="47495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Star: 5 Points 20">
            <a:extLst>
              <a:ext uri="{FF2B5EF4-FFF2-40B4-BE49-F238E27FC236}">
                <a16:creationId xmlns:a16="http://schemas.microsoft.com/office/drawing/2014/main" id="{485B3CDA-3B17-41DE-B2D4-4F6E690640B5}"/>
              </a:ext>
            </a:extLst>
          </p:cNvPr>
          <p:cNvSpPr/>
          <p:nvPr/>
        </p:nvSpPr>
        <p:spPr>
          <a:xfrm>
            <a:off x="6948264" y="1131590"/>
            <a:ext cx="551557" cy="47495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2" name="Star: 5 Points 21">
            <a:extLst>
              <a:ext uri="{FF2B5EF4-FFF2-40B4-BE49-F238E27FC236}">
                <a16:creationId xmlns:a16="http://schemas.microsoft.com/office/drawing/2014/main" id="{A50EEC78-3B71-4EB1-9660-1ECA40A6B07C}"/>
              </a:ext>
            </a:extLst>
          </p:cNvPr>
          <p:cNvSpPr/>
          <p:nvPr/>
        </p:nvSpPr>
        <p:spPr>
          <a:xfrm>
            <a:off x="4558184" y="915566"/>
            <a:ext cx="551557" cy="47495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3" name="Star: 5 Points 22">
            <a:extLst>
              <a:ext uri="{FF2B5EF4-FFF2-40B4-BE49-F238E27FC236}">
                <a16:creationId xmlns:a16="http://schemas.microsoft.com/office/drawing/2014/main" id="{E89CADAF-E256-468C-BFAC-12B84C38E7ED}"/>
              </a:ext>
            </a:extLst>
          </p:cNvPr>
          <p:cNvSpPr/>
          <p:nvPr/>
        </p:nvSpPr>
        <p:spPr>
          <a:xfrm>
            <a:off x="204019" y="843558"/>
            <a:ext cx="551557" cy="47495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 name="Freeform 11">
            <a:extLst>
              <a:ext uri="{FF2B5EF4-FFF2-40B4-BE49-F238E27FC236}">
                <a16:creationId xmlns:a16="http://schemas.microsoft.com/office/drawing/2014/main" id="{F86D58F9-655D-D264-3935-8EBD802FDAC7}"/>
              </a:ext>
            </a:extLst>
          </p:cNvPr>
          <p:cNvSpPr/>
          <p:nvPr/>
        </p:nvSpPr>
        <p:spPr>
          <a:xfrm flipV="1">
            <a:off x="7164287" y="1869084"/>
            <a:ext cx="2771007" cy="1212353"/>
          </a:xfrm>
          <a:custGeom>
            <a:avLst/>
            <a:gdLst>
              <a:gd name="connsiteX0" fmla="*/ 13275 w 1138952"/>
              <a:gd name="connsiteY0" fmla="*/ 35887 h 318822"/>
              <a:gd name="connsiteX1" fmla="*/ 308839 w 1138952"/>
              <a:gd name="connsiteY1" fmla="*/ 303742 h 318822"/>
              <a:gd name="connsiteX2" fmla="*/ 1130875 w 1138952"/>
              <a:gd name="connsiteY2" fmla="*/ 257560 h 318822"/>
              <a:gd name="connsiteX3" fmla="*/ 687530 w 1138952"/>
              <a:gd name="connsiteY3" fmla="*/ 26651 h 318822"/>
              <a:gd name="connsiteX4" fmla="*/ 13275 w 1138952"/>
              <a:gd name="connsiteY4" fmla="*/ 35887 h 318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52" h="318822">
                <a:moveTo>
                  <a:pt x="13275" y="35887"/>
                </a:moveTo>
                <a:cubicBezTo>
                  <a:pt x="-49840" y="82069"/>
                  <a:pt x="122572" y="266797"/>
                  <a:pt x="308839" y="303742"/>
                </a:cubicBezTo>
                <a:cubicBezTo>
                  <a:pt x="495106" y="340688"/>
                  <a:pt x="1067760" y="303742"/>
                  <a:pt x="1130875" y="257560"/>
                </a:cubicBezTo>
                <a:cubicBezTo>
                  <a:pt x="1193990" y="211378"/>
                  <a:pt x="872257" y="63596"/>
                  <a:pt x="687530" y="26651"/>
                </a:cubicBezTo>
                <a:cubicBezTo>
                  <a:pt x="502803" y="-10294"/>
                  <a:pt x="76390" y="-10295"/>
                  <a:pt x="13275" y="35887"/>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Freeform 16">
            <a:extLst>
              <a:ext uri="{FF2B5EF4-FFF2-40B4-BE49-F238E27FC236}">
                <a16:creationId xmlns:a16="http://schemas.microsoft.com/office/drawing/2014/main" id="{E7E86B78-C29F-5766-A389-01F5C2ACA761}"/>
              </a:ext>
            </a:extLst>
          </p:cNvPr>
          <p:cNvSpPr/>
          <p:nvPr/>
        </p:nvSpPr>
        <p:spPr>
          <a:xfrm>
            <a:off x="2998562" y="1914013"/>
            <a:ext cx="2217150" cy="193130"/>
          </a:xfrm>
          <a:custGeom>
            <a:avLst/>
            <a:gdLst>
              <a:gd name="connsiteX0" fmla="*/ 394836 w 2956200"/>
              <a:gd name="connsiteY0" fmla="*/ 18069 h 268859"/>
              <a:gd name="connsiteX1" fmla="*/ 514106 w 2956200"/>
              <a:gd name="connsiteY1" fmla="*/ 18069 h 268859"/>
              <a:gd name="connsiteX2" fmla="*/ 2674210 w 2956200"/>
              <a:gd name="connsiteY2" fmla="*/ 4817 h 268859"/>
              <a:gd name="connsiteX3" fmla="*/ 2819984 w 2956200"/>
              <a:gd name="connsiteY3" fmla="*/ 110834 h 268859"/>
              <a:gd name="connsiteX4" fmla="*/ 2727219 w 2956200"/>
              <a:gd name="connsiteY4" fmla="*/ 243356 h 268859"/>
              <a:gd name="connsiteX5" fmla="*/ 129793 w 2956200"/>
              <a:gd name="connsiteY5" fmla="*/ 243356 h 268859"/>
              <a:gd name="connsiteX6" fmla="*/ 394836 w 2956200"/>
              <a:gd name="connsiteY6" fmla="*/ 18069 h 26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200" h="268859">
                <a:moveTo>
                  <a:pt x="394836" y="18069"/>
                </a:moveTo>
                <a:cubicBezTo>
                  <a:pt x="458888" y="-19479"/>
                  <a:pt x="514106" y="18069"/>
                  <a:pt x="514106" y="18069"/>
                </a:cubicBezTo>
                <a:cubicBezTo>
                  <a:pt x="894002" y="15860"/>
                  <a:pt x="2289897" y="-10644"/>
                  <a:pt x="2674210" y="4817"/>
                </a:cubicBezTo>
                <a:cubicBezTo>
                  <a:pt x="3058523" y="20278"/>
                  <a:pt x="2811149" y="71078"/>
                  <a:pt x="2819984" y="110834"/>
                </a:cubicBezTo>
                <a:cubicBezTo>
                  <a:pt x="2828819" y="150591"/>
                  <a:pt x="3175584" y="221269"/>
                  <a:pt x="2727219" y="243356"/>
                </a:cubicBezTo>
                <a:cubicBezTo>
                  <a:pt x="2278854" y="265443"/>
                  <a:pt x="514106" y="287530"/>
                  <a:pt x="129793" y="243356"/>
                </a:cubicBezTo>
                <a:cubicBezTo>
                  <a:pt x="-254520" y="199182"/>
                  <a:pt x="330784" y="55617"/>
                  <a:pt x="394836" y="1806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Freeform 9">
            <a:extLst>
              <a:ext uri="{FF2B5EF4-FFF2-40B4-BE49-F238E27FC236}">
                <a16:creationId xmlns:a16="http://schemas.microsoft.com/office/drawing/2014/main" id="{610D6E43-9D95-D36A-7A28-832941671B2F}"/>
              </a:ext>
            </a:extLst>
          </p:cNvPr>
          <p:cNvSpPr/>
          <p:nvPr/>
        </p:nvSpPr>
        <p:spPr>
          <a:xfrm rot="20281807">
            <a:off x="8168569" y="994665"/>
            <a:ext cx="854214" cy="239117"/>
          </a:xfrm>
          <a:custGeom>
            <a:avLst/>
            <a:gdLst>
              <a:gd name="connsiteX0" fmla="*/ 13275 w 1138952"/>
              <a:gd name="connsiteY0" fmla="*/ 35887 h 318822"/>
              <a:gd name="connsiteX1" fmla="*/ 308839 w 1138952"/>
              <a:gd name="connsiteY1" fmla="*/ 303742 h 318822"/>
              <a:gd name="connsiteX2" fmla="*/ 1130875 w 1138952"/>
              <a:gd name="connsiteY2" fmla="*/ 257560 h 318822"/>
              <a:gd name="connsiteX3" fmla="*/ 687530 w 1138952"/>
              <a:gd name="connsiteY3" fmla="*/ 26651 h 318822"/>
              <a:gd name="connsiteX4" fmla="*/ 13275 w 1138952"/>
              <a:gd name="connsiteY4" fmla="*/ 35887 h 318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52" h="318822">
                <a:moveTo>
                  <a:pt x="13275" y="35887"/>
                </a:moveTo>
                <a:cubicBezTo>
                  <a:pt x="-49840" y="82069"/>
                  <a:pt x="122572" y="266797"/>
                  <a:pt x="308839" y="303742"/>
                </a:cubicBezTo>
                <a:cubicBezTo>
                  <a:pt x="495106" y="340688"/>
                  <a:pt x="1067760" y="303742"/>
                  <a:pt x="1130875" y="257560"/>
                </a:cubicBezTo>
                <a:cubicBezTo>
                  <a:pt x="1193990" y="211378"/>
                  <a:pt x="872257" y="63596"/>
                  <a:pt x="687530" y="26651"/>
                </a:cubicBezTo>
                <a:cubicBezTo>
                  <a:pt x="502803" y="-10294"/>
                  <a:pt x="76390" y="-10295"/>
                  <a:pt x="13275" y="35887"/>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Freeform 9">
            <a:extLst>
              <a:ext uri="{FF2B5EF4-FFF2-40B4-BE49-F238E27FC236}">
                <a16:creationId xmlns:a16="http://schemas.microsoft.com/office/drawing/2014/main" id="{81DC2319-DB8E-6F9A-FF79-1A4E81F48A6E}"/>
              </a:ext>
            </a:extLst>
          </p:cNvPr>
          <p:cNvSpPr/>
          <p:nvPr/>
        </p:nvSpPr>
        <p:spPr>
          <a:xfrm rot="20281807">
            <a:off x="5802819" y="1690953"/>
            <a:ext cx="1354785" cy="298703"/>
          </a:xfrm>
          <a:custGeom>
            <a:avLst/>
            <a:gdLst>
              <a:gd name="connsiteX0" fmla="*/ 13275 w 1138952"/>
              <a:gd name="connsiteY0" fmla="*/ 35887 h 318822"/>
              <a:gd name="connsiteX1" fmla="*/ 308839 w 1138952"/>
              <a:gd name="connsiteY1" fmla="*/ 303742 h 318822"/>
              <a:gd name="connsiteX2" fmla="*/ 1130875 w 1138952"/>
              <a:gd name="connsiteY2" fmla="*/ 257560 h 318822"/>
              <a:gd name="connsiteX3" fmla="*/ 687530 w 1138952"/>
              <a:gd name="connsiteY3" fmla="*/ 26651 h 318822"/>
              <a:gd name="connsiteX4" fmla="*/ 13275 w 1138952"/>
              <a:gd name="connsiteY4" fmla="*/ 35887 h 318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52" h="318822">
                <a:moveTo>
                  <a:pt x="13275" y="35887"/>
                </a:moveTo>
                <a:cubicBezTo>
                  <a:pt x="-49840" y="82069"/>
                  <a:pt x="122572" y="266797"/>
                  <a:pt x="308839" y="303742"/>
                </a:cubicBezTo>
                <a:cubicBezTo>
                  <a:pt x="495106" y="340688"/>
                  <a:pt x="1067760" y="303742"/>
                  <a:pt x="1130875" y="257560"/>
                </a:cubicBezTo>
                <a:cubicBezTo>
                  <a:pt x="1193990" y="211378"/>
                  <a:pt x="872257" y="63596"/>
                  <a:pt x="687530" y="26651"/>
                </a:cubicBezTo>
                <a:cubicBezTo>
                  <a:pt x="502803" y="-10294"/>
                  <a:pt x="76390" y="-10295"/>
                  <a:pt x="13275" y="35887"/>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804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4" grpId="0" animBg="1"/>
      <p:bldP spid="15" grpId="0" animBg="1"/>
      <p:bldP spid="16" grpId="0" animBg="1"/>
      <p:bldP spid="17" grpId="0" animBg="1"/>
      <p:bldP spid="19" grpId="0" animBg="1"/>
      <p:bldP spid="20" grpId="0" animBg="1"/>
      <p:bldP spid="3" grpId="0" animBg="1"/>
      <p:bldP spid="21" grpId="0" animBg="1"/>
      <p:bldP spid="22" grpId="0" animBg="1"/>
      <p:bldP spid="23" grpId="0" animBg="1"/>
      <p:bldP spid="4" grpId="0" animBg="1"/>
      <p:bldP spid="5"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E8DF19C-3D04-1C9D-C588-BF5728321C9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a:off x="35496" y="123478"/>
            <a:ext cx="3635734" cy="4616806"/>
          </a:xfrm>
          <a:prstGeom prst="rect">
            <a:avLst/>
          </a:prstGeom>
          <a:solidFill>
            <a:srgbClr val="FFFFFF"/>
          </a:solidFill>
        </p:spPr>
      </p:pic>
      <p:sp>
        <p:nvSpPr>
          <p:cNvPr id="4" name="Footer Placeholder 3">
            <a:extLst>
              <a:ext uri="{FF2B5EF4-FFF2-40B4-BE49-F238E27FC236}">
                <a16:creationId xmlns:a16="http://schemas.microsoft.com/office/drawing/2014/main" id="{C264F71D-0BCF-C3EF-7A09-EDA1E32C169A}"/>
              </a:ext>
            </a:extLst>
          </p:cNvPr>
          <p:cNvSpPr>
            <a:spLocks noGrp="1"/>
          </p:cNvSpPr>
          <p:nvPr>
            <p:ph type="ftr" sz="quarter" idx="11"/>
          </p:nvPr>
        </p:nvSpPr>
        <p:spPr>
          <a:xfrm>
            <a:off x="1404000" y="388800"/>
            <a:ext cx="6336000" cy="385200"/>
          </a:xfrm>
        </p:spPr>
        <p:txBody>
          <a:bodyPr>
            <a:normAutofit/>
          </a:bodyPr>
          <a:lstStyle/>
          <a:p>
            <a:pPr>
              <a:spcAft>
                <a:spcPts val="600"/>
              </a:spcAft>
            </a:pPr>
            <a:r>
              <a:rPr lang="nb-NO"/>
              <a:t>University of Bergen</a:t>
            </a:r>
          </a:p>
        </p:txBody>
      </p:sp>
      <p:pic>
        <p:nvPicPr>
          <p:cNvPr id="2052" name="Picture 4">
            <a:extLst>
              <a:ext uri="{FF2B5EF4-FFF2-40B4-BE49-F238E27FC236}">
                <a16:creationId xmlns:a16="http://schemas.microsoft.com/office/drawing/2014/main" id="{74538655-4094-2318-8DA3-7199BB2B73A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70126" y="1563638"/>
            <a:ext cx="5366370" cy="32198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B8F801-04BA-680E-FC7B-C0202B728289}"/>
              </a:ext>
            </a:extLst>
          </p:cNvPr>
          <p:cNvSpPr txBox="1"/>
          <p:nvPr/>
        </p:nvSpPr>
        <p:spPr>
          <a:xfrm>
            <a:off x="3995936" y="195486"/>
            <a:ext cx="5040560" cy="1077218"/>
          </a:xfrm>
          <a:prstGeom prst="rect">
            <a:avLst/>
          </a:prstGeom>
          <a:noFill/>
        </p:spPr>
        <p:txBody>
          <a:bodyPr wrap="square" rtlCol="0">
            <a:spAutoFit/>
          </a:bodyPr>
          <a:lstStyle/>
          <a:p>
            <a:pPr algn="r"/>
            <a:r>
              <a:rPr lang="nb-NO" sz="3200" b="1" i="0" dirty="0">
                <a:solidFill>
                  <a:schemeClr val="accent2"/>
                </a:solidFill>
                <a:effectLst/>
                <a:latin typeface="Roboto" panose="02000000000000000000" pitchFamily="2" charset="0"/>
              </a:rPr>
              <a:t>Nedbygging av natur er viktigste trusselfaktor</a:t>
            </a:r>
            <a:endParaRPr lang="nb-NO" sz="3200" b="1" dirty="0">
              <a:solidFill>
                <a:schemeClr val="accent2"/>
              </a:solidFill>
            </a:endParaRPr>
          </a:p>
        </p:txBody>
      </p:sp>
      <p:pic>
        <p:nvPicPr>
          <p:cNvPr id="6" name="Picture 5">
            <a:extLst>
              <a:ext uri="{FF2B5EF4-FFF2-40B4-BE49-F238E27FC236}">
                <a16:creationId xmlns:a16="http://schemas.microsoft.com/office/drawing/2014/main" id="{A572BDEA-896F-728F-032B-E943B6725D56}"/>
              </a:ext>
            </a:extLst>
          </p:cNvPr>
          <p:cNvPicPr>
            <a:picLocks noChangeAspect="1"/>
          </p:cNvPicPr>
          <p:nvPr/>
        </p:nvPicPr>
        <p:blipFill>
          <a:blip r:embed="rId4"/>
          <a:stretch>
            <a:fillRect/>
          </a:stretch>
        </p:blipFill>
        <p:spPr>
          <a:xfrm>
            <a:off x="35496" y="65079"/>
            <a:ext cx="1459048" cy="972699"/>
          </a:xfrm>
          <a:prstGeom prst="rect">
            <a:avLst/>
          </a:prstGeom>
        </p:spPr>
      </p:pic>
    </p:spTree>
    <p:extLst>
      <p:ext uri="{BB962C8B-B14F-4D97-AF65-F5344CB8AC3E}">
        <p14:creationId xmlns:p14="http://schemas.microsoft.com/office/powerpoint/2010/main" val="7191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D5DE-D94D-A035-21BE-BB8F3B0B1C2D}"/>
              </a:ext>
            </a:extLst>
          </p:cNvPr>
          <p:cNvSpPr>
            <a:spLocks noGrp="1"/>
          </p:cNvSpPr>
          <p:nvPr>
            <p:ph type="title"/>
          </p:nvPr>
        </p:nvSpPr>
        <p:spPr>
          <a:xfrm>
            <a:off x="4211960" y="785905"/>
            <a:ext cx="4680520" cy="489701"/>
          </a:xfrm>
        </p:spPr>
        <p:txBody>
          <a:bodyPr/>
          <a:lstStyle/>
          <a:p>
            <a:r>
              <a:rPr lang="en-US" dirty="0" err="1"/>
              <a:t>Naturen</a:t>
            </a:r>
            <a:r>
              <a:rPr lang="en-US" dirty="0"/>
              <a:t> – </a:t>
            </a:r>
            <a:r>
              <a:rPr lang="en-US" dirty="0" err="1"/>
              <a:t>en</a:t>
            </a:r>
            <a:r>
              <a:rPr lang="en-US" dirty="0"/>
              <a:t> </a:t>
            </a:r>
            <a:r>
              <a:rPr lang="en-US" dirty="0" err="1"/>
              <a:t>akilleshæl</a:t>
            </a:r>
            <a:r>
              <a:rPr lang="en-US" dirty="0"/>
              <a:t>   i </a:t>
            </a:r>
            <a:r>
              <a:rPr lang="en-US" dirty="0" err="1"/>
              <a:t>Norges</a:t>
            </a:r>
            <a:r>
              <a:rPr lang="en-US" dirty="0"/>
              <a:t> </a:t>
            </a:r>
            <a:r>
              <a:rPr lang="en-US" dirty="0" err="1"/>
              <a:t>miljøarbeid</a:t>
            </a:r>
            <a:r>
              <a:rPr lang="en-US" dirty="0"/>
              <a:t>.. </a:t>
            </a:r>
            <a:endParaRPr lang="nb-NO" dirty="0"/>
          </a:p>
        </p:txBody>
      </p:sp>
      <p:sp>
        <p:nvSpPr>
          <p:cNvPr id="3" name="Content Placeholder 2">
            <a:extLst>
              <a:ext uri="{FF2B5EF4-FFF2-40B4-BE49-F238E27FC236}">
                <a16:creationId xmlns:a16="http://schemas.microsoft.com/office/drawing/2014/main" id="{76C72C96-8C08-C4CA-139E-012A485805E9}"/>
              </a:ext>
            </a:extLst>
          </p:cNvPr>
          <p:cNvSpPr>
            <a:spLocks noGrp="1"/>
          </p:cNvSpPr>
          <p:nvPr>
            <p:ph idx="1"/>
          </p:nvPr>
        </p:nvSpPr>
        <p:spPr>
          <a:xfrm>
            <a:off x="4067944" y="1491630"/>
            <a:ext cx="4520998" cy="3312368"/>
          </a:xfrm>
        </p:spPr>
        <p:txBody>
          <a:bodyPr>
            <a:normAutofit lnSpcReduction="10000"/>
          </a:bodyPr>
          <a:lstStyle/>
          <a:p>
            <a:r>
              <a:rPr lang="en-US" dirty="0" err="1"/>
              <a:t>Biologisk</a:t>
            </a:r>
            <a:r>
              <a:rPr lang="en-US" dirty="0"/>
              <a:t> </a:t>
            </a:r>
            <a:r>
              <a:rPr lang="en-US" dirty="0" err="1"/>
              <a:t>mangfold</a:t>
            </a:r>
            <a:r>
              <a:rPr lang="en-US" dirty="0"/>
              <a:t> </a:t>
            </a:r>
            <a:r>
              <a:rPr lang="en-US" b="1" dirty="0" err="1"/>
              <a:t>ikke</a:t>
            </a:r>
            <a:r>
              <a:rPr lang="en-US" b="1" dirty="0"/>
              <a:t> </a:t>
            </a:r>
            <a:r>
              <a:rPr lang="en-US" b="1" dirty="0" err="1"/>
              <a:t>godt</a:t>
            </a:r>
            <a:r>
              <a:rPr lang="en-US" b="1" dirty="0"/>
              <a:t> </a:t>
            </a:r>
            <a:r>
              <a:rPr lang="en-US" b="1" dirty="0" err="1"/>
              <a:t>nok</a:t>
            </a:r>
            <a:r>
              <a:rPr lang="en-US" b="1" dirty="0"/>
              <a:t> </a:t>
            </a:r>
            <a:r>
              <a:rPr lang="en-US" dirty="0" err="1"/>
              <a:t>ivaretatt</a:t>
            </a:r>
            <a:r>
              <a:rPr lang="en-US" dirty="0"/>
              <a:t> </a:t>
            </a:r>
          </a:p>
          <a:p>
            <a:r>
              <a:rPr lang="en-US" dirty="0" err="1"/>
              <a:t>Andel</a:t>
            </a:r>
            <a:r>
              <a:rPr lang="en-US" dirty="0"/>
              <a:t> </a:t>
            </a:r>
            <a:r>
              <a:rPr lang="en-US" dirty="0" err="1"/>
              <a:t>trua</a:t>
            </a:r>
            <a:r>
              <a:rPr lang="en-US" dirty="0"/>
              <a:t> </a:t>
            </a:r>
            <a:r>
              <a:rPr lang="en-US" dirty="0" err="1"/>
              <a:t>arter</a:t>
            </a:r>
            <a:r>
              <a:rPr lang="en-US" dirty="0"/>
              <a:t> </a:t>
            </a:r>
            <a:r>
              <a:rPr lang="en-US" b="1" dirty="0" err="1"/>
              <a:t>øker</a:t>
            </a:r>
            <a:endParaRPr lang="en-US" b="1" dirty="0"/>
          </a:p>
          <a:p>
            <a:r>
              <a:rPr lang="en-US" dirty="0" err="1"/>
              <a:t>Påvirkning</a:t>
            </a:r>
            <a:r>
              <a:rPr lang="en-US" dirty="0"/>
              <a:t> </a:t>
            </a:r>
            <a:r>
              <a:rPr lang="en-US" dirty="0" err="1"/>
              <a:t>fra</a:t>
            </a:r>
            <a:r>
              <a:rPr lang="en-US" dirty="0"/>
              <a:t> </a:t>
            </a:r>
            <a:r>
              <a:rPr lang="en-US" dirty="0" err="1"/>
              <a:t>arealbruk</a:t>
            </a:r>
            <a:r>
              <a:rPr lang="en-US" dirty="0"/>
              <a:t>, </a:t>
            </a:r>
            <a:r>
              <a:rPr lang="en-US" dirty="0" err="1"/>
              <a:t>inkludert</a:t>
            </a:r>
            <a:r>
              <a:rPr lang="en-US" dirty="0"/>
              <a:t> </a:t>
            </a:r>
            <a:r>
              <a:rPr lang="en-US" dirty="0" err="1"/>
              <a:t>bolig</a:t>
            </a:r>
            <a:r>
              <a:rPr lang="en-US" dirty="0"/>
              <a:t>, </a:t>
            </a:r>
            <a:r>
              <a:rPr lang="en-US" dirty="0" err="1"/>
              <a:t>fritid</a:t>
            </a:r>
            <a:r>
              <a:rPr lang="en-US" dirty="0"/>
              <a:t>, og </a:t>
            </a:r>
            <a:r>
              <a:rPr lang="en-US" dirty="0" err="1"/>
              <a:t>veibygging</a:t>
            </a:r>
            <a:r>
              <a:rPr lang="en-US" dirty="0"/>
              <a:t> </a:t>
            </a:r>
            <a:r>
              <a:rPr lang="en-US" b="1" dirty="0" err="1"/>
              <a:t>øker</a:t>
            </a:r>
            <a:endParaRPr lang="en-US" b="1" dirty="0"/>
          </a:p>
          <a:p>
            <a:r>
              <a:rPr lang="en-US" dirty="0"/>
              <a:t>Mer </a:t>
            </a:r>
            <a:r>
              <a:rPr lang="en-US" dirty="0" err="1"/>
              <a:t>vern</a:t>
            </a:r>
            <a:r>
              <a:rPr lang="en-US" dirty="0"/>
              <a:t> </a:t>
            </a:r>
            <a:r>
              <a:rPr lang="en-US" dirty="0" err="1"/>
              <a:t>trengs</a:t>
            </a:r>
            <a:r>
              <a:rPr lang="en-US" dirty="0"/>
              <a:t>, </a:t>
            </a:r>
            <a:r>
              <a:rPr lang="en-US" dirty="0" err="1"/>
              <a:t>spesielt</a:t>
            </a:r>
            <a:r>
              <a:rPr lang="en-US" dirty="0"/>
              <a:t> i </a:t>
            </a:r>
            <a:r>
              <a:rPr lang="en-US" b="1" dirty="0" err="1"/>
              <a:t>sør</a:t>
            </a:r>
            <a:endParaRPr lang="en-US" b="1" dirty="0"/>
          </a:p>
          <a:p>
            <a:r>
              <a:rPr lang="nb-NO" dirty="0"/>
              <a:t>Beslutningsprosessene i </a:t>
            </a:r>
            <a:r>
              <a:rPr lang="nb-NO" b="1" dirty="0"/>
              <a:t>samfunnet tar ikke nok hensyn </a:t>
            </a:r>
            <a:r>
              <a:rPr lang="nb-NO" dirty="0"/>
              <a:t>til natur, klima, og miljø</a:t>
            </a:r>
          </a:p>
          <a:p>
            <a:r>
              <a:rPr lang="nb-NO" i="1" dirty="0">
                <a:solidFill>
                  <a:schemeClr val="bg1">
                    <a:lumMod val="50000"/>
                  </a:schemeClr>
                </a:solidFill>
              </a:rPr>
              <a:t>(vi oppfylte INGEN </a:t>
            </a:r>
            <a:r>
              <a:rPr lang="nb-NO" i="1" dirty="0" err="1">
                <a:solidFill>
                  <a:schemeClr val="bg1">
                    <a:lumMod val="50000"/>
                  </a:schemeClr>
                </a:solidFill>
              </a:rPr>
              <a:t>Aichi</a:t>
            </a:r>
            <a:r>
              <a:rPr lang="nb-NO" i="1" dirty="0">
                <a:solidFill>
                  <a:schemeClr val="bg1">
                    <a:lumMod val="50000"/>
                  </a:schemeClr>
                </a:solidFill>
              </a:rPr>
              <a:t>-mål)</a:t>
            </a:r>
          </a:p>
        </p:txBody>
      </p:sp>
      <p:pic>
        <p:nvPicPr>
          <p:cNvPr id="5" name="Picture 4">
            <a:extLst>
              <a:ext uri="{FF2B5EF4-FFF2-40B4-BE49-F238E27FC236}">
                <a16:creationId xmlns:a16="http://schemas.microsoft.com/office/drawing/2014/main" id="{AC2BFC40-0807-242C-BA23-FA2B94BA6B4E}"/>
              </a:ext>
            </a:extLst>
          </p:cNvPr>
          <p:cNvPicPr>
            <a:picLocks noChangeAspect="1"/>
          </p:cNvPicPr>
          <p:nvPr/>
        </p:nvPicPr>
        <p:blipFill rotWithShape="1">
          <a:blip r:embed="rId3"/>
          <a:srcRect l="1245" t="13806" r="75036" b="20479"/>
          <a:stretch/>
        </p:blipFill>
        <p:spPr>
          <a:xfrm>
            <a:off x="411042" y="411510"/>
            <a:ext cx="3368870" cy="4392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098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98FAB7D-6330-1847-8358-646544761EF7}"/>
              </a:ext>
            </a:extLst>
          </p:cNvPr>
          <p:cNvSpPr>
            <a:spLocks noGrp="1"/>
          </p:cNvSpPr>
          <p:nvPr>
            <p:ph type="title"/>
          </p:nvPr>
        </p:nvSpPr>
        <p:spPr>
          <a:xfrm>
            <a:off x="683568" y="1217953"/>
            <a:ext cx="7776864" cy="2649941"/>
          </a:xfrm>
        </p:spPr>
        <p:txBody>
          <a:bodyPr>
            <a:normAutofit/>
          </a:bodyPr>
          <a:lstStyle/>
          <a:p>
            <a:pPr algn="ctr"/>
            <a:r>
              <a:rPr lang="nb-NO" dirty="0"/>
              <a:t>Men, hallo, har du ikke hørt om klimakrisa???</a:t>
            </a:r>
            <a:endParaRPr lang="en-GB" dirty="0"/>
          </a:p>
        </p:txBody>
      </p:sp>
    </p:spTree>
    <p:extLst>
      <p:ext uri="{BB962C8B-B14F-4D97-AF65-F5344CB8AC3E}">
        <p14:creationId xmlns:p14="http://schemas.microsoft.com/office/powerpoint/2010/main" val="285754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67E1D82D-0496-406F-9064-91EC80A7FBC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2257" y="-157162"/>
            <a:ext cx="9988551" cy="6686551"/>
          </a:xfrm>
          <a:prstGeom prst="rect">
            <a:avLst/>
          </a:prstGeom>
        </p:spPr>
      </p:pic>
      <p:sp>
        <p:nvSpPr>
          <p:cNvPr id="6" name="TextBox 5">
            <a:extLst>
              <a:ext uri="{FF2B5EF4-FFF2-40B4-BE49-F238E27FC236}">
                <a16:creationId xmlns:a16="http://schemas.microsoft.com/office/drawing/2014/main" id="{464F1DAF-F808-4A12-AB7E-86ECC8A45936}"/>
              </a:ext>
            </a:extLst>
          </p:cNvPr>
          <p:cNvSpPr txBox="1"/>
          <p:nvPr/>
        </p:nvSpPr>
        <p:spPr>
          <a:xfrm>
            <a:off x="163405" y="57151"/>
            <a:ext cx="5344699" cy="2354491"/>
          </a:xfrm>
          <a:prstGeom prst="rect">
            <a:avLst/>
          </a:prstGeom>
          <a:noFill/>
        </p:spPr>
        <p:txBody>
          <a:bodyPr wrap="square" rtlCol="0">
            <a:spAutoFit/>
          </a:bodyPr>
          <a:lstStyle/>
          <a:p>
            <a:r>
              <a:rPr lang="en-US" sz="2100" dirty="0">
                <a:solidFill>
                  <a:schemeClr val="tx2">
                    <a:lumMod val="50000"/>
                  </a:schemeClr>
                </a:solidFill>
              </a:rPr>
              <a:t>To understand </a:t>
            </a:r>
            <a:r>
              <a:rPr lang="en-US" sz="2100" b="1" cap="all" dirty="0">
                <a:solidFill>
                  <a:schemeClr val="tx2">
                    <a:lumMod val="50000"/>
                  </a:schemeClr>
                </a:solidFill>
              </a:rPr>
              <a:t>global change </a:t>
            </a:r>
            <a:r>
              <a:rPr lang="en-US" sz="2100" dirty="0">
                <a:solidFill>
                  <a:schemeClr val="tx2">
                    <a:lumMod val="50000"/>
                  </a:schemeClr>
                </a:solidFill>
              </a:rPr>
              <a:t>impacts, I </a:t>
            </a:r>
            <a:r>
              <a:rPr lang="en-US" sz="2100" b="1" cap="all" dirty="0">
                <a:solidFill>
                  <a:schemeClr val="tx2">
                    <a:lumMod val="50000"/>
                  </a:schemeClr>
                </a:solidFill>
              </a:rPr>
              <a:t>experiment</a:t>
            </a:r>
            <a:r>
              <a:rPr lang="en-US" sz="2100" dirty="0">
                <a:solidFill>
                  <a:schemeClr val="tx2">
                    <a:lumMod val="50000"/>
                  </a:schemeClr>
                </a:solidFill>
              </a:rPr>
              <a:t> with </a:t>
            </a:r>
            <a:r>
              <a:rPr lang="en-US" sz="2100" b="1" cap="all" dirty="0">
                <a:solidFill>
                  <a:schemeClr val="tx2">
                    <a:lumMod val="50000"/>
                  </a:schemeClr>
                </a:solidFill>
              </a:rPr>
              <a:t>plants</a:t>
            </a:r>
            <a:r>
              <a:rPr lang="en-US" sz="2100" dirty="0">
                <a:solidFill>
                  <a:schemeClr val="tx2">
                    <a:lumMod val="50000"/>
                  </a:schemeClr>
                </a:solidFill>
              </a:rPr>
              <a:t>, vegetation, and ecosystems </a:t>
            </a:r>
          </a:p>
          <a:p>
            <a:r>
              <a:rPr lang="en-US" sz="2100" b="1" cap="all" dirty="0">
                <a:solidFill>
                  <a:schemeClr val="tx2">
                    <a:lumMod val="50000"/>
                  </a:schemeClr>
                </a:solidFill>
              </a:rPr>
              <a:t>between the fjords </a:t>
            </a:r>
            <a:r>
              <a:rPr lang="en-US" sz="2100" dirty="0">
                <a:solidFill>
                  <a:schemeClr val="tx2">
                    <a:lumMod val="50000"/>
                  </a:schemeClr>
                </a:solidFill>
              </a:rPr>
              <a:t>and beyond.</a:t>
            </a:r>
          </a:p>
          <a:p>
            <a:endParaRPr lang="en-US" sz="2100" dirty="0">
              <a:solidFill>
                <a:schemeClr val="tx2">
                  <a:lumMod val="50000"/>
                </a:schemeClr>
              </a:solidFill>
            </a:endParaRPr>
          </a:p>
          <a:p>
            <a:r>
              <a:rPr lang="en-US" sz="2100" dirty="0">
                <a:solidFill>
                  <a:schemeClr val="tx2">
                    <a:lumMod val="50000"/>
                  </a:schemeClr>
                </a:solidFill>
              </a:rPr>
              <a:t>Also; </a:t>
            </a:r>
            <a:r>
              <a:rPr lang="en-US" sz="2100" b="1" cap="all" dirty="0">
                <a:solidFill>
                  <a:schemeClr val="tx2">
                    <a:lumMod val="50000"/>
                  </a:schemeClr>
                </a:solidFill>
              </a:rPr>
              <a:t>fire</a:t>
            </a:r>
            <a:r>
              <a:rPr lang="en-US" sz="2100" cap="all" dirty="0">
                <a:solidFill>
                  <a:schemeClr val="tx2">
                    <a:lumMod val="50000"/>
                  </a:schemeClr>
                </a:solidFill>
              </a:rPr>
              <a:t>, </a:t>
            </a:r>
            <a:r>
              <a:rPr lang="en-US" sz="2100" b="1" cap="all" dirty="0">
                <a:solidFill>
                  <a:schemeClr val="tx2">
                    <a:lumMod val="50000"/>
                  </a:schemeClr>
                </a:solidFill>
              </a:rPr>
              <a:t>mountains</a:t>
            </a:r>
            <a:r>
              <a:rPr lang="en-US" sz="2100" cap="all" dirty="0">
                <a:solidFill>
                  <a:schemeClr val="tx2">
                    <a:lumMod val="50000"/>
                  </a:schemeClr>
                </a:solidFill>
              </a:rPr>
              <a:t>, </a:t>
            </a:r>
            <a:r>
              <a:rPr lang="en-US" sz="2100" b="1" cap="all" dirty="0">
                <a:solidFill>
                  <a:schemeClr val="tx2">
                    <a:lumMod val="50000"/>
                  </a:schemeClr>
                </a:solidFill>
              </a:rPr>
              <a:t>fieldwork</a:t>
            </a:r>
            <a:r>
              <a:rPr lang="en-US" sz="2100" dirty="0">
                <a:solidFill>
                  <a:schemeClr val="tx2">
                    <a:lumMod val="50000"/>
                  </a:schemeClr>
                </a:solidFill>
              </a:rPr>
              <a:t>, </a:t>
            </a:r>
            <a:r>
              <a:rPr lang="en-US" sz="2100" b="1" cap="all" dirty="0">
                <a:solidFill>
                  <a:schemeClr val="tx2">
                    <a:lumMod val="50000"/>
                  </a:schemeClr>
                </a:solidFill>
              </a:rPr>
              <a:t>people, Science-policy interface</a:t>
            </a:r>
            <a:r>
              <a:rPr lang="en-US" sz="2100" dirty="0">
                <a:solidFill>
                  <a:schemeClr val="tx2">
                    <a:lumMod val="50000"/>
                  </a:schemeClr>
                </a:solidFill>
              </a:rPr>
              <a:t>. </a:t>
            </a:r>
            <a:endParaRPr lang="nb-NO" sz="2100" dirty="0">
              <a:solidFill>
                <a:schemeClr val="tx2">
                  <a:lumMod val="50000"/>
                </a:schemeClr>
              </a:solidFill>
            </a:endParaRPr>
          </a:p>
        </p:txBody>
      </p:sp>
      <p:sp>
        <p:nvSpPr>
          <p:cNvPr id="7" name="TextBox 6">
            <a:extLst>
              <a:ext uri="{FF2B5EF4-FFF2-40B4-BE49-F238E27FC236}">
                <a16:creationId xmlns:a16="http://schemas.microsoft.com/office/drawing/2014/main" id="{E911DAC4-505B-45F3-8994-163E1C011121}"/>
              </a:ext>
            </a:extLst>
          </p:cNvPr>
          <p:cNvSpPr txBox="1"/>
          <p:nvPr/>
        </p:nvSpPr>
        <p:spPr>
          <a:xfrm>
            <a:off x="6953520" y="4157528"/>
            <a:ext cx="2089034" cy="923330"/>
          </a:xfrm>
          <a:prstGeom prst="rect">
            <a:avLst/>
          </a:prstGeom>
          <a:noFill/>
        </p:spPr>
        <p:txBody>
          <a:bodyPr wrap="none" rtlCol="0">
            <a:spAutoFit/>
          </a:bodyPr>
          <a:lstStyle/>
          <a:p>
            <a:pPr algn="r"/>
            <a:r>
              <a:rPr lang="en-US" b="1" dirty="0">
                <a:solidFill>
                  <a:schemeClr val="bg1"/>
                </a:solidFill>
              </a:rPr>
              <a:t>Vigdis Vandvik</a:t>
            </a:r>
          </a:p>
          <a:p>
            <a:pPr algn="r"/>
            <a:r>
              <a:rPr lang="en-US" b="1" dirty="0">
                <a:solidFill>
                  <a:schemeClr val="bg1"/>
                </a:solidFill>
              </a:rPr>
              <a:t>@</a:t>
            </a:r>
            <a:r>
              <a:rPr lang="en-US" b="1" dirty="0" err="1">
                <a:solidFill>
                  <a:schemeClr val="bg1"/>
                </a:solidFill>
              </a:rPr>
              <a:t>VVandvik</a:t>
            </a:r>
            <a:endParaRPr lang="en-US" b="1" dirty="0">
              <a:solidFill>
                <a:schemeClr val="bg1"/>
              </a:solidFill>
            </a:endParaRPr>
          </a:p>
          <a:p>
            <a:pPr algn="r"/>
            <a:r>
              <a:rPr lang="en-US" b="1" dirty="0">
                <a:solidFill>
                  <a:schemeClr val="bg1"/>
                </a:solidFill>
              </a:rPr>
              <a:t>@</a:t>
            </a:r>
            <a:r>
              <a:rPr lang="en-US" b="1" dirty="0" err="1">
                <a:solidFill>
                  <a:schemeClr val="bg1"/>
                </a:solidFill>
              </a:rPr>
              <a:t>BtwnTheFjords</a:t>
            </a:r>
            <a:endParaRPr lang="nb-NO" b="1" dirty="0">
              <a:solidFill>
                <a:schemeClr val="bg1"/>
              </a:solidFill>
            </a:endParaRPr>
          </a:p>
        </p:txBody>
      </p:sp>
      <p:pic>
        <p:nvPicPr>
          <p:cNvPr id="9" name="Picture 8">
            <a:extLst>
              <a:ext uri="{FF2B5EF4-FFF2-40B4-BE49-F238E27FC236}">
                <a16:creationId xmlns:a16="http://schemas.microsoft.com/office/drawing/2014/main" id="{125B22D1-16EA-4408-8760-45289EF42BD3}"/>
              </a:ext>
            </a:extLst>
          </p:cNvPr>
          <p:cNvPicPr>
            <a:picLocks noChangeAspect="1"/>
          </p:cNvPicPr>
          <p:nvPr/>
        </p:nvPicPr>
        <p:blipFill>
          <a:blip r:embed="rId3"/>
          <a:stretch>
            <a:fillRect/>
          </a:stretch>
        </p:blipFill>
        <p:spPr>
          <a:xfrm>
            <a:off x="7151632" y="64294"/>
            <a:ext cx="1975163" cy="1961681"/>
          </a:xfrm>
          <a:prstGeom prst="rect">
            <a:avLst/>
          </a:prstGeom>
        </p:spPr>
      </p:pic>
      <p:pic>
        <p:nvPicPr>
          <p:cNvPr id="12" name="Bilde 3">
            <a:extLst>
              <a:ext uri="{FF2B5EF4-FFF2-40B4-BE49-F238E27FC236}">
                <a16:creationId xmlns:a16="http://schemas.microsoft.com/office/drawing/2014/main" id="{95335268-98CE-4978-84CC-81FA371EBA8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6432" t="12123" r="9954" b="10301"/>
          <a:stretch/>
        </p:blipFill>
        <p:spPr>
          <a:xfrm>
            <a:off x="4984551" y="57150"/>
            <a:ext cx="2040280" cy="1961681"/>
          </a:xfrm>
          <a:prstGeom prst="ellipse">
            <a:avLst/>
          </a:prstGeom>
          <a:ln w="635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group of people sitting in a field&#10;&#10;Description automatically generated">
            <a:extLst>
              <a:ext uri="{FF2B5EF4-FFF2-40B4-BE49-F238E27FC236}">
                <a16:creationId xmlns:a16="http://schemas.microsoft.com/office/drawing/2014/main" id="{1BED55F4-AA07-4E5E-8AA8-D31B89AF5CA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977" t="11527" r="9743" b="7362"/>
          <a:stretch/>
        </p:blipFill>
        <p:spPr>
          <a:xfrm>
            <a:off x="179512" y="2571750"/>
            <a:ext cx="3866345" cy="2433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2884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2EE3F584-A0DC-44DE-A9A0-4D6173FE81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95936" y="-28178"/>
            <a:ext cx="5184576"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A27E4EE-AB78-15CD-D92C-32D70E2FD855}"/>
              </a:ext>
            </a:extLst>
          </p:cNvPr>
          <p:cNvSpPr>
            <a:spLocks noGrp="1"/>
          </p:cNvSpPr>
          <p:nvPr>
            <p:ph type="title"/>
          </p:nvPr>
        </p:nvSpPr>
        <p:spPr>
          <a:xfrm>
            <a:off x="323528" y="627534"/>
            <a:ext cx="3744416" cy="2649941"/>
          </a:xfrm>
        </p:spPr>
        <p:txBody>
          <a:bodyPr>
            <a:noAutofit/>
          </a:bodyPr>
          <a:lstStyle/>
          <a:p>
            <a:r>
              <a:rPr lang="nb-NO" sz="3200" dirty="0"/>
              <a:t>Den der  klimakrisa. </a:t>
            </a:r>
            <a:br>
              <a:rPr lang="nb-NO" sz="3200" dirty="0"/>
            </a:br>
            <a:br>
              <a:rPr lang="nb-NO" sz="3200" dirty="0"/>
            </a:br>
            <a:r>
              <a:rPr lang="nb-NO" sz="3200" dirty="0"/>
              <a:t>Hvordan syns vi egentlig selv at det går?</a:t>
            </a:r>
            <a:br>
              <a:rPr lang="nb-NO" sz="3200" dirty="0"/>
            </a:br>
            <a:br>
              <a:rPr lang="nb-NO" sz="3200" dirty="0"/>
            </a:br>
            <a:r>
              <a:rPr lang="nb-NO" sz="3200" dirty="0">
                <a:solidFill>
                  <a:schemeClr val="accent1">
                    <a:lumMod val="40000"/>
                    <a:lumOff val="60000"/>
                  </a:schemeClr>
                </a:solidFill>
              </a:rPr>
              <a:t>COP27</a:t>
            </a:r>
          </a:p>
        </p:txBody>
      </p:sp>
    </p:spTree>
    <p:extLst>
      <p:ext uri="{BB962C8B-B14F-4D97-AF65-F5344CB8AC3E}">
        <p14:creationId xmlns:p14="http://schemas.microsoft.com/office/powerpoint/2010/main" val="3667626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DE6B53-7114-4B46-B7AD-8271DF035189}"/>
              </a:ext>
            </a:extLst>
          </p:cNvPr>
          <p:cNvSpPr txBox="1">
            <a:spLocks/>
          </p:cNvSpPr>
          <p:nvPr/>
        </p:nvSpPr>
        <p:spPr>
          <a:xfrm>
            <a:off x="4211960" y="483518"/>
            <a:ext cx="4680520" cy="3687549"/>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TwitterChirp"/>
              </a:rPr>
              <a:t>"Human-induced climate change and the war on Ukraine have the same roots: </a:t>
            </a:r>
          </a:p>
          <a:p>
            <a:pPr marL="0" indent="0">
              <a:buNone/>
            </a:pPr>
            <a:r>
              <a:rPr lang="en-US" sz="2800" b="1" dirty="0">
                <a:solidFill>
                  <a:schemeClr val="bg1"/>
                </a:solidFill>
                <a:latin typeface="TwitterChirp"/>
              </a:rPr>
              <a:t>fossil fuels, and our dependence on them." </a:t>
            </a:r>
          </a:p>
          <a:p>
            <a:endParaRPr lang="en-US" b="1" dirty="0">
              <a:solidFill>
                <a:schemeClr val="bg1"/>
              </a:solidFill>
              <a:latin typeface="TwitterChirp"/>
            </a:endParaRPr>
          </a:p>
          <a:p>
            <a:pPr marL="0" indent="0">
              <a:buNone/>
            </a:pPr>
            <a:r>
              <a:rPr lang="en-US" b="1" dirty="0">
                <a:solidFill>
                  <a:schemeClr val="bg1"/>
                </a:solidFill>
                <a:latin typeface="TwitterChirp"/>
              </a:rPr>
              <a:t>-</a:t>
            </a:r>
            <a:r>
              <a:rPr lang="en-US" sz="2400" b="1" dirty="0" err="1">
                <a:solidFill>
                  <a:schemeClr val="bg1"/>
                </a:solidFill>
                <a:latin typeface="TwitterChirp"/>
              </a:rPr>
              <a:t>Svitlana</a:t>
            </a:r>
            <a:r>
              <a:rPr lang="en-US" sz="2400" b="1" dirty="0">
                <a:solidFill>
                  <a:schemeClr val="bg1"/>
                </a:solidFill>
                <a:latin typeface="TwitterChirp"/>
              </a:rPr>
              <a:t> </a:t>
            </a:r>
            <a:r>
              <a:rPr lang="en-US" sz="2400" b="1" dirty="0" err="1">
                <a:solidFill>
                  <a:schemeClr val="bg1"/>
                </a:solidFill>
                <a:latin typeface="TwitterChirp"/>
              </a:rPr>
              <a:t>Krakovska</a:t>
            </a:r>
            <a:r>
              <a:rPr lang="en-US" sz="2400" b="1" dirty="0">
                <a:solidFill>
                  <a:schemeClr val="bg1"/>
                </a:solidFill>
                <a:latin typeface="TwitterChirp"/>
              </a:rPr>
              <a:t> </a:t>
            </a:r>
            <a:endParaRPr lang="en-US" b="1" dirty="0">
              <a:solidFill>
                <a:schemeClr val="bg1"/>
              </a:solidFill>
              <a:latin typeface="TwitterChirp"/>
            </a:endParaRPr>
          </a:p>
          <a:p>
            <a:pPr marL="0" indent="0">
              <a:buNone/>
            </a:pPr>
            <a:r>
              <a:rPr lang="en-US" sz="1800" b="1" i="1" dirty="0">
                <a:solidFill>
                  <a:schemeClr val="bg1"/>
                </a:solidFill>
                <a:latin typeface="TwitterChirp"/>
              </a:rPr>
              <a:t>in Kiev, under the final negotiations of the  IPCC AR6 WGII report on impacts and mitigation 27.03.2022.</a:t>
            </a:r>
            <a:endParaRPr lang="nb-NO" sz="1800" b="1" i="1" dirty="0">
              <a:solidFill>
                <a:schemeClr val="bg1"/>
              </a:solidFill>
            </a:endParaRPr>
          </a:p>
        </p:txBody>
      </p:sp>
      <p:pic>
        <p:nvPicPr>
          <p:cNvPr id="4" name="Picture 3">
            <a:extLst>
              <a:ext uri="{FF2B5EF4-FFF2-40B4-BE49-F238E27FC236}">
                <a16:creationId xmlns:a16="http://schemas.microsoft.com/office/drawing/2014/main" id="{8EBD180B-AACF-4D31-AD7F-9EA544FD4286}"/>
              </a:ext>
            </a:extLst>
          </p:cNvPr>
          <p:cNvPicPr>
            <a:picLocks noChangeAspect="1"/>
          </p:cNvPicPr>
          <p:nvPr/>
        </p:nvPicPr>
        <p:blipFill rotWithShape="1">
          <a:blip r:embed="rId3"/>
          <a:srcRect l="29404" r="6283"/>
          <a:stretch/>
        </p:blipFill>
        <p:spPr>
          <a:xfrm>
            <a:off x="-180528" y="0"/>
            <a:ext cx="4427984" cy="5153598"/>
          </a:xfrm>
          <a:prstGeom prst="rect">
            <a:avLst/>
          </a:prstGeom>
        </p:spPr>
      </p:pic>
      <p:sp>
        <p:nvSpPr>
          <p:cNvPr id="5" name="TextBox 4">
            <a:extLst>
              <a:ext uri="{FF2B5EF4-FFF2-40B4-BE49-F238E27FC236}">
                <a16:creationId xmlns:a16="http://schemas.microsoft.com/office/drawing/2014/main" id="{9C35F492-175C-491F-B1A2-EABD0ABEC0C8}"/>
              </a:ext>
            </a:extLst>
          </p:cNvPr>
          <p:cNvSpPr txBox="1"/>
          <p:nvPr/>
        </p:nvSpPr>
        <p:spPr>
          <a:xfrm>
            <a:off x="323528" y="4815031"/>
            <a:ext cx="5976664" cy="276999"/>
          </a:xfrm>
          <a:prstGeom prst="rect">
            <a:avLst/>
          </a:prstGeom>
          <a:noFill/>
        </p:spPr>
        <p:txBody>
          <a:bodyPr wrap="square">
            <a:spAutoFit/>
          </a:bodyPr>
          <a:lstStyle/>
          <a:p>
            <a:r>
              <a:rPr lang="nb-NO" sz="1200" i="1" dirty="0">
                <a:solidFill>
                  <a:schemeClr val="bg1"/>
                </a:solidFill>
              </a:rPr>
              <a:t>Foto: Anton </a:t>
            </a:r>
            <a:r>
              <a:rPr lang="nb-NO" sz="1200" i="1" dirty="0" err="1">
                <a:solidFill>
                  <a:schemeClr val="bg1"/>
                </a:solidFill>
              </a:rPr>
              <a:t>Filonenko</a:t>
            </a:r>
            <a:endParaRPr lang="nb-NO" sz="1200" i="1" dirty="0">
              <a:solidFill>
                <a:schemeClr val="bg1"/>
              </a:solidFill>
            </a:endParaRPr>
          </a:p>
        </p:txBody>
      </p:sp>
    </p:spTree>
    <p:extLst>
      <p:ext uri="{BB962C8B-B14F-4D97-AF65-F5344CB8AC3E}">
        <p14:creationId xmlns:p14="http://schemas.microsoft.com/office/powerpoint/2010/main" val="1755203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writing implement, pencil&#10;&#10;Description automatically generated">
            <a:extLst>
              <a:ext uri="{FF2B5EF4-FFF2-40B4-BE49-F238E27FC236}">
                <a16:creationId xmlns:a16="http://schemas.microsoft.com/office/drawing/2014/main" id="{CE5E4369-B2EC-773B-83D4-A31F5FE88D9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9253" r="1450" b="55572"/>
          <a:stretch/>
        </p:blipFill>
        <p:spPr>
          <a:xfrm>
            <a:off x="-252536" y="1059581"/>
            <a:ext cx="7424971" cy="3428407"/>
          </a:xfrm>
        </p:spPr>
      </p:pic>
      <p:sp>
        <p:nvSpPr>
          <p:cNvPr id="3" name="Footer Placeholder 2">
            <a:extLst>
              <a:ext uri="{FF2B5EF4-FFF2-40B4-BE49-F238E27FC236}">
                <a16:creationId xmlns:a16="http://schemas.microsoft.com/office/drawing/2014/main" id="{0F40D88A-CB45-1FDC-AB7F-47F6637F5B93}"/>
              </a:ext>
            </a:extLst>
          </p:cNvPr>
          <p:cNvSpPr>
            <a:spLocks noGrp="1"/>
          </p:cNvSpPr>
          <p:nvPr>
            <p:ph type="ftr" sz="quarter" idx="11"/>
          </p:nvPr>
        </p:nvSpPr>
        <p:spPr/>
        <p:txBody>
          <a:bodyPr/>
          <a:lstStyle/>
          <a:p>
            <a:r>
              <a:rPr lang="nb-NO"/>
              <a:t>University of Bergen</a:t>
            </a:r>
            <a:endParaRPr lang="nb-NO" dirty="0"/>
          </a:p>
        </p:txBody>
      </p:sp>
      <p:pic>
        <p:nvPicPr>
          <p:cNvPr id="4098" name="Picture 2" descr="Preview of IPCC_AR6_WGII_SummaryForPolicymakers.pdf">
            <a:extLst>
              <a:ext uri="{FF2B5EF4-FFF2-40B4-BE49-F238E27FC236}">
                <a16:creationId xmlns:a16="http://schemas.microsoft.com/office/drawing/2014/main" id="{4DA740ED-739C-65EF-9680-D9BB52FA3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299" y="1560152"/>
            <a:ext cx="1706404" cy="22105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6" descr="A picture containing text, writing implement, pencil&#10;&#10;Description automatically generated">
            <a:extLst>
              <a:ext uri="{FF2B5EF4-FFF2-40B4-BE49-F238E27FC236}">
                <a16:creationId xmlns:a16="http://schemas.microsoft.com/office/drawing/2014/main" id="{A355A39D-7D8F-21B3-D035-AEB4CEE914D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45" t="69913" r="72498" b="11146"/>
          <a:stretch/>
        </p:blipFill>
        <p:spPr>
          <a:xfrm>
            <a:off x="190500" y="1779663"/>
            <a:ext cx="3068073" cy="2758320"/>
          </a:xfrm>
          <a:prstGeom prst="rect">
            <a:avLst/>
          </a:prstGeom>
          <a:noFill/>
        </p:spPr>
      </p:pic>
      <p:pic>
        <p:nvPicPr>
          <p:cNvPr id="5" name="Picture Placeholder 6" descr="A picture containing text, writing implement, pencil&#10;&#10;Description automatically generated">
            <a:extLst>
              <a:ext uri="{FF2B5EF4-FFF2-40B4-BE49-F238E27FC236}">
                <a16:creationId xmlns:a16="http://schemas.microsoft.com/office/drawing/2014/main" id="{8DC165E6-E132-7950-87ED-61B8F533C66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951" t="44720" r="61965" b="32107"/>
          <a:stretch/>
        </p:blipFill>
        <p:spPr>
          <a:xfrm>
            <a:off x="5724128" y="1534753"/>
            <a:ext cx="3240360" cy="3027822"/>
          </a:xfrm>
          <a:prstGeom prst="rect">
            <a:avLst/>
          </a:prstGeom>
          <a:noFill/>
        </p:spPr>
      </p:pic>
      <p:cxnSp>
        <p:nvCxnSpPr>
          <p:cNvPr id="8" name="Straight Connector 7">
            <a:extLst>
              <a:ext uri="{FF2B5EF4-FFF2-40B4-BE49-F238E27FC236}">
                <a16:creationId xmlns:a16="http://schemas.microsoft.com/office/drawing/2014/main" id="{BFF2C9FA-C93D-BD5D-97B6-E7FEF1AA0B53}"/>
              </a:ext>
            </a:extLst>
          </p:cNvPr>
          <p:cNvCxnSpPr/>
          <p:nvPr/>
        </p:nvCxnSpPr>
        <p:spPr>
          <a:xfrm>
            <a:off x="0" y="3363838"/>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F8B104D-5BC2-3D93-2DEE-5DC833089469}"/>
              </a:ext>
            </a:extLst>
          </p:cNvPr>
          <p:cNvSpPr txBox="1">
            <a:spLocks/>
          </p:cNvSpPr>
          <p:nvPr/>
        </p:nvSpPr>
        <p:spPr>
          <a:xfrm>
            <a:off x="-180528" y="87444"/>
            <a:ext cx="9505056" cy="489701"/>
          </a:xfrm>
          <a:prstGeom prst="rect">
            <a:avLst/>
          </a:prstGeom>
        </p:spPr>
        <p:txBody>
          <a:bodyPr/>
          <a:lstStyle>
            <a:lvl1pPr marL="0" algn="l" defTabSz="914400" rtl="0" eaLnBrk="1" latinLnBrk="0" hangingPunct="1">
              <a:lnSpc>
                <a:spcPct val="100000"/>
              </a:lnSpc>
              <a:spcBef>
                <a:spcPct val="0"/>
              </a:spcBef>
              <a:buNone/>
              <a:defRPr sz="2800" b="1" i="0" u="none" kern="1200" cap="none" spc="0" normalizeH="0" baseline="0">
                <a:solidFill>
                  <a:srgbClr val="E54F46"/>
                </a:solidFill>
                <a:latin typeface="Arial Black" panose="020B0604020202020204" pitchFamily="34" charset="0"/>
                <a:ea typeface="+mj-ea"/>
                <a:cs typeface="Arial Black" panose="020B0604020202020204" pitchFamily="34" charset="0"/>
              </a:defRPr>
            </a:lvl1pPr>
          </a:lstStyle>
          <a:p>
            <a:pPr algn="ctr"/>
            <a:r>
              <a:rPr lang="nb-NO" sz="3600" dirty="0">
                <a:solidFill>
                  <a:schemeClr val="accent1">
                    <a:lumMod val="75000"/>
                  </a:schemeClr>
                </a:solidFill>
              </a:rPr>
              <a:t>Jo </a:t>
            </a:r>
            <a:r>
              <a:rPr lang="nb-NO" sz="3600" dirty="0" err="1">
                <a:solidFill>
                  <a:schemeClr val="accent1">
                    <a:lumMod val="75000"/>
                  </a:schemeClr>
                </a:solidFill>
              </a:rPr>
              <a:t>vamere</a:t>
            </a:r>
            <a:r>
              <a:rPr lang="nb-NO" sz="3600" dirty="0">
                <a:solidFill>
                  <a:schemeClr val="accent1">
                    <a:lumMod val="75000"/>
                  </a:schemeClr>
                </a:solidFill>
              </a:rPr>
              <a:t> det blir, jo mer øker risikoen … for … alt….</a:t>
            </a:r>
          </a:p>
        </p:txBody>
      </p:sp>
    </p:spTree>
    <p:extLst>
      <p:ext uri="{BB962C8B-B14F-4D97-AF65-F5344CB8AC3E}">
        <p14:creationId xmlns:p14="http://schemas.microsoft.com/office/powerpoint/2010/main" val="150945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FAE9-D6F8-4C4D-9A44-4B992807B08A}"/>
              </a:ext>
            </a:extLst>
          </p:cNvPr>
          <p:cNvSpPr>
            <a:spLocks noGrp="1"/>
          </p:cNvSpPr>
          <p:nvPr>
            <p:ph type="title"/>
          </p:nvPr>
        </p:nvSpPr>
        <p:spPr>
          <a:xfrm>
            <a:off x="1022920" y="971755"/>
            <a:ext cx="7077472" cy="489701"/>
          </a:xfrm>
        </p:spPr>
        <p:txBody>
          <a:bodyPr/>
          <a:lstStyle/>
          <a:p>
            <a:endParaRPr lang="nb-NO" dirty="0"/>
          </a:p>
        </p:txBody>
      </p:sp>
      <p:sp>
        <p:nvSpPr>
          <p:cNvPr id="3" name="Content Placeholder 2">
            <a:extLst>
              <a:ext uri="{FF2B5EF4-FFF2-40B4-BE49-F238E27FC236}">
                <a16:creationId xmlns:a16="http://schemas.microsoft.com/office/drawing/2014/main" id="{CDD5403F-E0A9-49D1-8EDB-46708329CFE0}"/>
              </a:ext>
            </a:extLst>
          </p:cNvPr>
          <p:cNvSpPr>
            <a:spLocks noGrp="1"/>
          </p:cNvSpPr>
          <p:nvPr>
            <p:ph idx="1"/>
          </p:nvPr>
        </p:nvSpPr>
        <p:spPr>
          <a:xfrm>
            <a:off x="1022920" y="1623474"/>
            <a:ext cx="7077472" cy="2916000"/>
          </a:xfrm>
        </p:spPr>
        <p:txBody>
          <a:bodyPr/>
          <a:lstStyle/>
          <a:p>
            <a:endParaRPr lang="nb-NO"/>
          </a:p>
        </p:txBody>
      </p:sp>
      <p:pic>
        <p:nvPicPr>
          <p:cNvPr id="5" name="Picture 4">
            <a:extLst>
              <a:ext uri="{FF2B5EF4-FFF2-40B4-BE49-F238E27FC236}">
                <a16:creationId xmlns:a16="http://schemas.microsoft.com/office/drawing/2014/main" id="{523CDD19-AEF1-427C-9C39-BB76358E54D0}"/>
              </a:ext>
            </a:extLst>
          </p:cNvPr>
          <p:cNvPicPr>
            <a:picLocks noChangeAspect="1"/>
          </p:cNvPicPr>
          <p:nvPr/>
        </p:nvPicPr>
        <p:blipFill>
          <a:blip r:embed="rId3"/>
          <a:stretch>
            <a:fillRect/>
          </a:stretch>
        </p:blipFill>
        <p:spPr>
          <a:xfrm>
            <a:off x="4788024" y="1015319"/>
            <a:ext cx="2919540" cy="3835213"/>
          </a:xfrm>
          <a:prstGeom prst="rect">
            <a:avLst/>
          </a:prstGeom>
        </p:spPr>
      </p:pic>
      <p:pic>
        <p:nvPicPr>
          <p:cNvPr id="6" name="Picture 5">
            <a:extLst>
              <a:ext uri="{FF2B5EF4-FFF2-40B4-BE49-F238E27FC236}">
                <a16:creationId xmlns:a16="http://schemas.microsoft.com/office/drawing/2014/main" id="{37A848C2-F9D4-4D37-9F22-BB3CEEB8833C}"/>
              </a:ext>
            </a:extLst>
          </p:cNvPr>
          <p:cNvPicPr>
            <a:picLocks noChangeAspect="1"/>
          </p:cNvPicPr>
          <p:nvPr/>
        </p:nvPicPr>
        <p:blipFill rotWithShape="1">
          <a:blip r:embed="rId4"/>
          <a:srcRect t="15400" r="56277" b="20201"/>
          <a:stretch/>
        </p:blipFill>
        <p:spPr>
          <a:xfrm>
            <a:off x="45021" y="833575"/>
            <a:ext cx="3954552" cy="4042431"/>
          </a:xfrm>
          <a:prstGeom prst="rect">
            <a:avLst/>
          </a:prstGeom>
        </p:spPr>
      </p:pic>
      <p:pic>
        <p:nvPicPr>
          <p:cNvPr id="7" name="Picture 6">
            <a:extLst>
              <a:ext uri="{FF2B5EF4-FFF2-40B4-BE49-F238E27FC236}">
                <a16:creationId xmlns:a16="http://schemas.microsoft.com/office/drawing/2014/main" id="{4CB68C4E-74C6-42FF-87BC-8A2B4E4ADF36}"/>
              </a:ext>
            </a:extLst>
          </p:cNvPr>
          <p:cNvPicPr>
            <a:picLocks noChangeAspect="1"/>
          </p:cNvPicPr>
          <p:nvPr/>
        </p:nvPicPr>
        <p:blipFill rotWithShape="1">
          <a:blip r:embed="rId4"/>
          <a:srcRect l="43609" t="15400" b="20201"/>
          <a:stretch/>
        </p:blipFill>
        <p:spPr>
          <a:xfrm>
            <a:off x="3995936" y="833575"/>
            <a:ext cx="5100325" cy="4042431"/>
          </a:xfrm>
          <a:prstGeom prst="rect">
            <a:avLst/>
          </a:prstGeom>
        </p:spPr>
      </p:pic>
      <p:pic>
        <p:nvPicPr>
          <p:cNvPr id="8" name="Picture 7">
            <a:extLst>
              <a:ext uri="{FF2B5EF4-FFF2-40B4-BE49-F238E27FC236}">
                <a16:creationId xmlns:a16="http://schemas.microsoft.com/office/drawing/2014/main" id="{9274F311-8AE9-4239-AA47-B3D8CB214BFC}"/>
              </a:ext>
            </a:extLst>
          </p:cNvPr>
          <p:cNvPicPr>
            <a:picLocks noChangeAspect="1"/>
          </p:cNvPicPr>
          <p:nvPr/>
        </p:nvPicPr>
        <p:blipFill rotWithShape="1">
          <a:blip r:embed="rId4"/>
          <a:srcRect l="4576" t="88504" r="61986" b="1944"/>
          <a:stretch/>
        </p:blipFill>
        <p:spPr>
          <a:xfrm>
            <a:off x="2987824" y="4551488"/>
            <a:ext cx="3024336" cy="599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1">
            <a:extLst>
              <a:ext uri="{FF2B5EF4-FFF2-40B4-BE49-F238E27FC236}">
                <a16:creationId xmlns:a16="http://schemas.microsoft.com/office/drawing/2014/main" id="{86AF9E0E-F8BB-42D1-B63B-AF96173FD437}"/>
              </a:ext>
            </a:extLst>
          </p:cNvPr>
          <p:cNvSpPr txBox="1">
            <a:spLocks/>
          </p:cNvSpPr>
          <p:nvPr/>
        </p:nvSpPr>
        <p:spPr>
          <a:xfrm>
            <a:off x="-36512" y="-20538"/>
            <a:ext cx="9277245" cy="963042"/>
          </a:xfrm>
          <a:prstGeom prst="rect">
            <a:avLst/>
          </a:prstGeom>
          <a:solidFill>
            <a:schemeClr val="accent1"/>
          </a:solidFill>
        </p:spPr>
        <p:txBody>
          <a:bodyPr vert="horz" lIns="0" tIns="0" rIns="0" bIns="0" rtlCol="0" anchor="b" anchorCtr="0">
            <a:noAutofit/>
          </a:bodyPr>
          <a:lstStyle>
            <a:lvl1pPr marL="0" algn="l" defTabSz="914400" rtl="0" eaLnBrk="1" latinLnBrk="0" hangingPunct="1">
              <a:lnSpc>
                <a:spcPct val="100000"/>
              </a:lnSpc>
              <a:spcBef>
                <a:spcPct val="0"/>
              </a:spcBef>
              <a:buNone/>
              <a:defRPr sz="2800" b="1" i="0" u="none" kern="1200" cap="none" spc="0" normalizeH="0" baseline="0">
                <a:solidFill>
                  <a:srgbClr val="E54F46"/>
                </a:solidFill>
                <a:latin typeface="Arial Black" panose="020B0604020202020204" pitchFamily="34" charset="0"/>
                <a:ea typeface="+mj-ea"/>
                <a:cs typeface="Arial Black" panose="020B0604020202020204" pitchFamily="34" charset="0"/>
              </a:defRPr>
            </a:lvl1pPr>
          </a:lstStyle>
          <a:p>
            <a:pPr algn="ctr"/>
            <a:r>
              <a:rPr lang="nb-NO" dirty="0">
                <a:solidFill>
                  <a:schemeClr val="bg1"/>
                </a:solidFill>
              </a:rPr>
              <a:t>Skal vi løse klimakrisen</a:t>
            </a:r>
          </a:p>
          <a:p>
            <a:pPr algn="ctr"/>
            <a:r>
              <a:rPr lang="nb-NO" dirty="0">
                <a:solidFill>
                  <a:schemeClr val="bg1"/>
                </a:solidFill>
              </a:rPr>
              <a:t> må vi ha naturen med på laget!</a:t>
            </a:r>
          </a:p>
        </p:txBody>
      </p:sp>
      <p:sp>
        <p:nvSpPr>
          <p:cNvPr id="10" name="TextBox 9">
            <a:extLst>
              <a:ext uri="{FF2B5EF4-FFF2-40B4-BE49-F238E27FC236}">
                <a16:creationId xmlns:a16="http://schemas.microsoft.com/office/drawing/2014/main" id="{BE92651D-90A4-4F5C-AC6D-C2F54C15F8E6}"/>
              </a:ext>
            </a:extLst>
          </p:cNvPr>
          <p:cNvSpPr txBox="1"/>
          <p:nvPr/>
        </p:nvSpPr>
        <p:spPr>
          <a:xfrm>
            <a:off x="6649950" y="4787738"/>
            <a:ext cx="2484976" cy="338554"/>
          </a:xfrm>
          <a:prstGeom prst="rect">
            <a:avLst/>
          </a:prstGeom>
          <a:noFill/>
        </p:spPr>
        <p:txBody>
          <a:bodyPr wrap="none" rtlCol="0">
            <a:spAutoFit/>
          </a:bodyPr>
          <a:lstStyle/>
          <a:p>
            <a:r>
              <a:rPr lang="nb-NO" sz="1600" i="1" dirty="0">
                <a:solidFill>
                  <a:schemeClr val="accent6">
                    <a:lumMod val="60000"/>
                    <a:lumOff val="40000"/>
                  </a:schemeClr>
                </a:solidFill>
              </a:rPr>
              <a:t>Klimapanelet IPCC, 2022</a:t>
            </a:r>
          </a:p>
        </p:txBody>
      </p:sp>
    </p:spTree>
    <p:extLst>
      <p:ext uri="{BB962C8B-B14F-4D97-AF65-F5344CB8AC3E}">
        <p14:creationId xmlns:p14="http://schemas.microsoft.com/office/powerpoint/2010/main" val="17124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BA6D-373A-4985-A15A-754193EDCC7D}"/>
              </a:ext>
            </a:extLst>
          </p:cNvPr>
          <p:cNvSpPr>
            <a:spLocks noGrp="1"/>
          </p:cNvSpPr>
          <p:nvPr>
            <p:ph type="title"/>
          </p:nvPr>
        </p:nvSpPr>
        <p:spPr>
          <a:xfrm>
            <a:off x="683568" y="699542"/>
            <a:ext cx="8208912" cy="489701"/>
          </a:xfrm>
        </p:spPr>
        <p:txBody>
          <a:bodyPr/>
          <a:lstStyle/>
          <a:p>
            <a:r>
              <a:rPr lang="nb-NO" sz="3600" dirty="0">
                <a:solidFill>
                  <a:schemeClr val="accent3"/>
                </a:solidFill>
              </a:rPr>
              <a:t>Den globale karbonøkonomien:</a:t>
            </a:r>
            <a:r>
              <a:rPr lang="nb-NO" sz="2000" dirty="0">
                <a:solidFill>
                  <a:schemeClr val="accent3"/>
                </a:solidFill>
              </a:rPr>
              <a:t> inntekter, utgifter, sparekonto, lån, og gjeld… </a:t>
            </a:r>
            <a:endParaRPr lang="nb-NO" sz="3600" dirty="0">
              <a:solidFill>
                <a:schemeClr val="accent3"/>
              </a:solidFill>
            </a:endParaRPr>
          </a:p>
        </p:txBody>
      </p:sp>
      <p:sp>
        <p:nvSpPr>
          <p:cNvPr id="3" name="Content Placeholder 2">
            <a:extLst>
              <a:ext uri="{FF2B5EF4-FFF2-40B4-BE49-F238E27FC236}">
                <a16:creationId xmlns:a16="http://schemas.microsoft.com/office/drawing/2014/main" id="{45B03435-4868-4141-A7D0-4302B02A1FE2}"/>
              </a:ext>
            </a:extLst>
          </p:cNvPr>
          <p:cNvSpPr>
            <a:spLocks noGrp="1"/>
          </p:cNvSpPr>
          <p:nvPr>
            <p:ph idx="1"/>
          </p:nvPr>
        </p:nvSpPr>
        <p:spPr/>
        <p:txBody>
          <a:bodyPr/>
          <a:lstStyle/>
          <a:p>
            <a:endParaRPr lang="nb-NO"/>
          </a:p>
        </p:txBody>
      </p:sp>
      <p:pic>
        <p:nvPicPr>
          <p:cNvPr id="2050" name="Picture 2" descr="Global carbon stocks (carbon stored in pools), shown in gigatons. Deep and Intermediate oceans store 37,100 gigatons of carbon, soils and vegetation 2,300 GTC, permafrost 1,600 GTC, surface oceans 900 GTC, atmosphere 839 GTC, industrial emissions 385 GTC">
            <a:extLst>
              <a:ext uri="{FF2B5EF4-FFF2-40B4-BE49-F238E27FC236}">
                <a16:creationId xmlns:a16="http://schemas.microsoft.com/office/drawing/2014/main" id="{5220300C-E69C-462A-BF50-149DA36AA88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2" y="1335905"/>
            <a:ext cx="9268618" cy="3828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F2B25A-8CF4-4BA6-943F-48E02148A83D}"/>
              </a:ext>
            </a:extLst>
          </p:cNvPr>
          <p:cNvSpPr txBox="1"/>
          <p:nvPr/>
        </p:nvSpPr>
        <p:spPr>
          <a:xfrm>
            <a:off x="6804248" y="4815031"/>
            <a:ext cx="2646294" cy="276999"/>
          </a:xfrm>
          <a:prstGeom prst="rect">
            <a:avLst/>
          </a:prstGeom>
          <a:noFill/>
        </p:spPr>
        <p:txBody>
          <a:bodyPr wrap="square" rtlCol="0">
            <a:spAutoFit/>
          </a:bodyPr>
          <a:lstStyle/>
          <a:p>
            <a:r>
              <a:rPr lang="nb-NO" sz="1200" dirty="0">
                <a:solidFill>
                  <a:schemeClr val="bg1"/>
                </a:solidFill>
              </a:rPr>
              <a:t>Tall i gigatonn (</a:t>
            </a:r>
            <a:r>
              <a:rPr lang="nb-NO" sz="1200" dirty="0" err="1">
                <a:solidFill>
                  <a:schemeClr val="bg1"/>
                </a:solidFill>
              </a:rPr>
              <a:t>Gt</a:t>
            </a:r>
            <a:r>
              <a:rPr lang="nb-NO" sz="1200" dirty="0">
                <a:solidFill>
                  <a:schemeClr val="bg1"/>
                </a:solidFill>
              </a:rPr>
              <a:t>) Kilde: USDA</a:t>
            </a:r>
          </a:p>
        </p:txBody>
      </p:sp>
      <p:sp>
        <p:nvSpPr>
          <p:cNvPr id="9" name="Arrow: Right 8">
            <a:extLst>
              <a:ext uri="{FF2B5EF4-FFF2-40B4-BE49-F238E27FC236}">
                <a16:creationId xmlns:a16="http://schemas.microsoft.com/office/drawing/2014/main" id="{A623186A-21E9-4B3B-A36F-F1737C8322A0}"/>
              </a:ext>
            </a:extLst>
          </p:cNvPr>
          <p:cNvSpPr/>
          <p:nvPr/>
        </p:nvSpPr>
        <p:spPr>
          <a:xfrm rot="14370047">
            <a:off x="5030307" y="2764668"/>
            <a:ext cx="185695" cy="115581"/>
          </a:xfrm>
          <a:prstGeom prst="rightArrow">
            <a:avLst/>
          </a:prstGeom>
          <a:solidFill>
            <a:srgbClr val="E54F46"/>
          </a:solidFill>
          <a:ln>
            <a:solidFill>
              <a:srgbClr val="C0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10" name="Arrow: Right 9">
            <a:extLst>
              <a:ext uri="{FF2B5EF4-FFF2-40B4-BE49-F238E27FC236}">
                <a16:creationId xmlns:a16="http://schemas.microsoft.com/office/drawing/2014/main" id="{E82B7953-FDE7-4A20-8C86-21E5566E310A}"/>
              </a:ext>
            </a:extLst>
          </p:cNvPr>
          <p:cNvSpPr/>
          <p:nvPr/>
        </p:nvSpPr>
        <p:spPr>
          <a:xfrm rot="11594271">
            <a:off x="5286182" y="2489044"/>
            <a:ext cx="1212071" cy="89127"/>
          </a:xfrm>
          <a:prstGeom prst="rightArrow">
            <a:avLst/>
          </a:prstGeom>
          <a:solidFill>
            <a:srgbClr val="E54F46"/>
          </a:solidFill>
          <a:ln>
            <a:solidFill>
              <a:srgbClr val="C0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nb-NO" dirty="0"/>
          </a:p>
        </p:txBody>
      </p:sp>
      <p:sp>
        <p:nvSpPr>
          <p:cNvPr id="5" name="Arrow: Left-Right 4">
            <a:extLst>
              <a:ext uri="{FF2B5EF4-FFF2-40B4-BE49-F238E27FC236}">
                <a16:creationId xmlns:a16="http://schemas.microsoft.com/office/drawing/2014/main" id="{E9C7A769-B6BF-44BA-AD53-EEB90206D4C5}"/>
              </a:ext>
            </a:extLst>
          </p:cNvPr>
          <p:cNvSpPr/>
          <p:nvPr/>
        </p:nvSpPr>
        <p:spPr>
          <a:xfrm rot="21301348">
            <a:off x="1477934" y="2048379"/>
            <a:ext cx="2626946" cy="543243"/>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dirty="0"/>
              <a:t>60 </a:t>
            </a:r>
            <a:r>
              <a:rPr lang="nb-NO" dirty="0" err="1"/>
              <a:t>Gt</a:t>
            </a:r>
            <a:r>
              <a:rPr lang="nb-NO" dirty="0"/>
              <a:t> / år</a:t>
            </a:r>
          </a:p>
        </p:txBody>
      </p:sp>
      <p:sp>
        <p:nvSpPr>
          <p:cNvPr id="13" name="Arrow: Left-Right 12">
            <a:extLst>
              <a:ext uri="{FF2B5EF4-FFF2-40B4-BE49-F238E27FC236}">
                <a16:creationId xmlns:a16="http://schemas.microsoft.com/office/drawing/2014/main" id="{91F27731-CF38-4AA6-8FB8-D7B53DDB824F}"/>
              </a:ext>
            </a:extLst>
          </p:cNvPr>
          <p:cNvSpPr/>
          <p:nvPr/>
        </p:nvSpPr>
        <p:spPr>
          <a:xfrm rot="1856371">
            <a:off x="5832302" y="3121875"/>
            <a:ext cx="1623207" cy="716939"/>
          </a:xfrm>
          <a:prstGeom prst="lef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dirty="0"/>
              <a:t>90 </a:t>
            </a:r>
            <a:r>
              <a:rPr lang="nb-NO" dirty="0" err="1"/>
              <a:t>Gt</a:t>
            </a:r>
            <a:r>
              <a:rPr lang="nb-NO" dirty="0"/>
              <a:t> / år</a:t>
            </a:r>
          </a:p>
        </p:txBody>
      </p:sp>
    </p:spTree>
    <p:extLst>
      <p:ext uri="{BB962C8B-B14F-4D97-AF65-F5344CB8AC3E}">
        <p14:creationId xmlns:p14="http://schemas.microsoft.com/office/powerpoint/2010/main" val="53716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1B3F-7DAE-4ED4-89F3-EC1D6C92F2AB}"/>
              </a:ext>
            </a:extLst>
          </p:cNvPr>
          <p:cNvSpPr>
            <a:spLocks noGrp="1"/>
          </p:cNvSpPr>
          <p:nvPr>
            <p:ph type="title"/>
          </p:nvPr>
        </p:nvSpPr>
        <p:spPr>
          <a:xfrm>
            <a:off x="-108520" y="555526"/>
            <a:ext cx="9505056" cy="489701"/>
          </a:xfrm>
        </p:spPr>
        <p:txBody>
          <a:bodyPr/>
          <a:lstStyle/>
          <a:p>
            <a:pPr algn="ctr"/>
            <a:r>
              <a:rPr lang="nb-NO" dirty="0">
                <a:solidFill>
                  <a:schemeClr val="accent1">
                    <a:lumMod val="75000"/>
                  </a:schemeClr>
                </a:solidFill>
              </a:rPr>
              <a:t>Viktige landområder for å sikre </a:t>
            </a:r>
            <a:br>
              <a:rPr lang="nb-NO" dirty="0">
                <a:solidFill>
                  <a:schemeClr val="accent1">
                    <a:lumMod val="75000"/>
                  </a:schemeClr>
                </a:solidFill>
              </a:rPr>
            </a:br>
            <a:r>
              <a:rPr lang="nb-NO" dirty="0">
                <a:solidFill>
                  <a:schemeClr val="accent1">
                    <a:lumMod val="75000"/>
                  </a:schemeClr>
                </a:solidFill>
              </a:rPr>
              <a:t>arter, vannressurser, og karbon </a:t>
            </a:r>
          </a:p>
        </p:txBody>
      </p:sp>
      <p:sp>
        <p:nvSpPr>
          <p:cNvPr id="3" name="Content Placeholder 2">
            <a:extLst>
              <a:ext uri="{FF2B5EF4-FFF2-40B4-BE49-F238E27FC236}">
                <a16:creationId xmlns:a16="http://schemas.microsoft.com/office/drawing/2014/main" id="{B57D5DB8-9E2A-4F3F-A998-75BD80879321}"/>
              </a:ext>
            </a:extLst>
          </p:cNvPr>
          <p:cNvSpPr>
            <a:spLocks noGrp="1"/>
          </p:cNvSpPr>
          <p:nvPr>
            <p:ph idx="1"/>
          </p:nvPr>
        </p:nvSpPr>
        <p:spPr/>
        <p:txBody>
          <a:bodyPr/>
          <a:lstStyle/>
          <a:p>
            <a:endParaRPr lang="nb-NO"/>
          </a:p>
        </p:txBody>
      </p:sp>
      <p:pic>
        <p:nvPicPr>
          <p:cNvPr id="5122" name="Picture 2" descr="Fig. 1">
            <a:extLst>
              <a:ext uri="{FF2B5EF4-FFF2-40B4-BE49-F238E27FC236}">
                <a16:creationId xmlns:a16="http://schemas.microsoft.com/office/drawing/2014/main" id="{7D19D06A-FA4F-4C39-91AB-677BF26E6E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059582"/>
            <a:ext cx="9144000" cy="3805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9CA656-FADC-49FF-B39E-44873447CF21}"/>
              </a:ext>
            </a:extLst>
          </p:cNvPr>
          <p:cNvSpPr txBox="1"/>
          <p:nvPr/>
        </p:nvSpPr>
        <p:spPr>
          <a:xfrm>
            <a:off x="5076056" y="4861198"/>
            <a:ext cx="2646294" cy="230832"/>
          </a:xfrm>
          <a:prstGeom prst="rect">
            <a:avLst/>
          </a:prstGeom>
          <a:noFill/>
        </p:spPr>
        <p:txBody>
          <a:bodyPr wrap="square" rtlCol="0">
            <a:spAutoFit/>
          </a:bodyPr>
          <a:lstStyle/>
          <a:p>
            <a:r>
              <a:rPr lang="nb-NO" sz="900" i="1" dirty="0">
                <a:solidFill>
                  <a:schemeClr val="tx1">
                    <a:lumMod val="50000"/>
                    <a:lumOff val="50000"/>
                  </a:schemeClr>
                </a:solidFill>
              </a:rPr>
              <a:t>Jung m fl. Nature Ecology and Evolution 2021</a:t>
            </a:r>
          </a:p>
        </p:txBody>
      </p:sp>
    </p:spTree>
    <p:extLst>
      <p:ext uri="{BB962C8B-B14F-4D97-AF65-F5344CB8AC3E}">
        <p14:creationId xmlns:p14="http://schemas.microsoft.com/office/powerpoint/2010/main" val="1793826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D061F8-C82D-4249-8CEC-316DF79FEF73}"/>
              </a:ext>
            </a:extLst>
          </p:cNvPr>
          <p:cNvSpPr/>
          <p:nvPr/>
        </p:nvSpPr>
        <p:spPr>
          <a:xfrm>
            <a:off x="7002270" y="4419828"/>
            <a:ext cx="836640" cy="485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dirty="0"/>
          </a:p>
        </p:txBody>
      </p:sp>
      <p:sp>
        <p:nvSpPr>
          <p:cNvPr id="2" name="Title 1">
            <a:extLst>
              <a:ext uri="{FF2B5EF4-FFF2-40B4-BE49-F238E27FC236}">
                <a16:creationId xmlns:a16="http://schemas.microsoft.com/office/drawing/2014/main" id="{6C4449B8-5F5B-4232-9B1D-5BCDBC3EBB00}"/>
              </a:ext>
            </a:extLst>
          </p:cNvPr>
          <p:cNvSpPr>
            <a:spLocks noGrp="1"/>
          </p:cNvSpPr>
          <p:nvPr>
            <p:ph type="title"/>
          </p:nvPr>
        </p:nvSpPr>
        <p:spPr>
          <a:xfrm>
            <a:off x="288032" y="425865"/>
            <a:ext cx="8964488" cy="489701"/>
          </a:xfrm>
        </p:spPr>
        <p:txBody>
          <a:bodyPr/>
          <a:lstStyle/>
          <a:p>
            <a:r>
              <a:rPr lang="nb-NO" dirty="0">
                <a:solidFill>
                  <a:schemeClr val="accent1"/>
                </a:solidFill>
              </a:rPr>
              <a:t>Norge er en supermakt på karbon i naturen! </a:t>
            </a:r>
          </a:p>
        </p:txBody>
      </p:sp>
      <p:grpSp>
        <p:nvGrpSpPr>
          <p:cNvPr id="7" name="Group 6">
            <a:extLst>
              <a:ext uri="{FF2B5EF4-FFF2-40B4-BE49-F238E27FC236}">
                <a16:creationId xmlns:a16="http://schemas.microsoft.com/office/drawing/2014/main" id="{9B3106EB-2396-4F6D-BEE6-12C8FBCA9CE3}"/>
              </a:ext>
            </a:extLst>
          </p:cNvPr>
          <p:cNvGrpSpPr/>
          <p:nvPr/>
        </p:nvGrpSpPr>
        <p:grpSpPr>
          <a:xfrm>
            <a:off x="971600" y="1227537"/>
            <a:ext cx="6564182" cy="3354309"/>
            <a:chOff x="611560" y="588963"/>
            <a:chExt cx="8536218" cy="4386817"/>
          </a:xfrm>
        </p:grpSpPr>
        <p:pic>
          <p:nvPicPr>
            <p:cNvPr id="6146" name="Picture 2">
              <a:extLst>
                <a:ext uri="{FF2B5EF4-FFF2-40B4-BE49-F238E27FC236}">
                  <a16:creationId xmlns:a16="http://schemas.microsoft.com/office/drawing/2014/main" id="{7D8B2BB7-AF2D-4DD5-ACB3-E81629A88FD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6688" b="27646"/>
            <a:stretch/>
          </p:blipFill>
          <p:spPr bwMode="auto">
            <a:xfrm>
              <a:off x="611560" y="588963"/>
              <a:ext cx="8532440" cy="4109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C56FD63-2BFD-462A-B7D5-39379763C5D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9450" t="90198"/>
            <a:stretch/>
          </p:blipFill>
          <p:spPr bwMode="auto">
            <a:xfrm>
              <a:off x="1782273" y="4419006"/>
              <a:ext cx="7365505" cy="55677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D6E00B59-9CF9-491F-8B27-B4D00F26F172}"/>
              </a:ext>
            </a:extLst>
          </p:cNvPr>
          <p:cNvSpPr/>
          <p:nvPr/>
        </p:nvSpPr>
        <p:spPr>
          <a:xfrm>
            <a:off x="6518438" y="1503504"/>
            <a:ext cx="285810" cy="25922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dirty="0"/>
          </a:p>
        </p:txBody>
      </p:sp>
      <p:sp>
        <p:nvSpPr>
          <p:cNvPr id="10" name="TextBox 9">
            <a:extLst>
              <a:ext uri="{FF2B5EF4-FFF2-40B4-BE49-F238E27FC236}">
                <a16:creationId xmlns:a16="http://schemas.microsoft.com/office/drawing/2014/main" id="{224509D6-EB7F-4614-B3DC-32E9807A8FF8}"/>
              </a:ext>
            </a:extLst>
          </p:cNvPr>
          <p:cNvSpPr txBox="1"/>
          <p:nvPr/>
        </p:nvSpPr>
        <p:spPr>
          <a:xfrm rot="5400000">
            <a:off x="6360825" y="3644734"/>
            <a:ext cx="1149906" cy="300082"/>
          </a:xfrm>
          <a:prstGeom prst="rect">
            <a:avLst/>
          </a:prstGeom>
          <a:noFill/>
        </p:spPr>
        <p:txBody>
          <a:bodyPr wrap="square" rtlCol="0">
            <a:spAutoFit/>
          </a:bodyPr>
          <a:lstStyle/>
          <a:p>
            <a:r>
              <a:rPr lang="nb-NO" sz="1350" b="1" dirty="0">
                <a:solidFill>
                  <a:srgbClr val="C00000"/>
                </a:solidFill>
              </a:rPr>
              <a:t>Her bor vi</a:t>
            </a:r>
          </a:p>
        </p:txBody>
      </p:sp>
      <p:sp>
        <p:nvSpPr>
          <p:cNvPr id="11" name="TextBox 10">
            <a:extLst>
              <a:ext uri="{FF2B5EF4-FFF2-40B4-BE49-F238E27FC236}">
                <a16:creationId xmlns:a16="http://schemas.microsoft.com/office/drawing/2014/main" id="{5FEE8F77-014B-4340-8626-EDAC45732820}"/>
              </a:ext>
            </a:extLst>
          </p:cNvPr>
          <p:cNvSpPr txBox="1"/>
          <p:nvPr/>
        </p:nvSpPr>
        <p:spPr>
          <a:xfrm>
            <a:off x="755576" y="4572149"/>
            <a:ext cx="7848872" cy="807913"/>
          </a:xfrm>
          <a:prstGeom prst="rect">
            <a:avLst/>
          </a:prstGeom>
          <a:noFill/>
        </p:spPr>
        <p:txBody>
          <a:bodyPr wrap="square" rtlCol="0">
            <a:spAutoFit/>
          </a:bodyPr>
          <a:lstStyle/>
          <a:p>
            <a:r>
              <a:rPr lang="nb-NO" b="1" dirty="0">
                <a:solidFill>
                  <a:schemeClr val="accent1"/>
                </a:solidFill>
              </a:rPr>
              <a:t>7 </a:t>
            </a:r>
            <a:r>
              <a:rPr lang="nb-NO" b="1" dirty="0">
                <a:solidFill>
                  <a:schemeClr val="accent1"/>
                </a:solidFill>
                <a:latin typeface="Arial" panose="020B0604020202020204" pitchFamily="34" charset="0"/>
              </a:rPr>
              <a:t>‰ av det globale landarealet - 18 ‰ av naturlige karbonlager  </a:t>
            </a:r>
          </a:p>
          <a:p>
            <a:r>
              <a:rPr lang="nb-NO" sz="1500" b="1" dirty="0">
                <a:solidFill>
                  <a:srgbClr val="00B0F0"/>
                </a:solidFill>
                <a:latin typeface="Arial" panose="020B0604020202020204" pitchFamily="34" charset="0"/>
              </a:rPr>
              <a:t> </a:t>
            </a:r>
          </a:p>
          <a:p>
            <a:endParaRPr lang="nb-NO" sz="1350" dirty="0"/>
          </a:p>
        </p:txBody>
      </p:sp>
      <p:sp>
        <p:nvSpPr>
          <p:cNvPr id="14" name="Rectangle 13">
            <a:extLst>
              <a:ext uri="{FF2B5EF4-FFF2-40B4-BE49-F238E27FC236}">
                <a16:creationId xmlns:a16="http://schemas.microsoft.com/office/drawing/2014/main" id="{CE66C433-A0EB-44D9-AA52-92321BBD7C50}"/>
              </a:ext>
            </a:extLst>
          </p:cNvPr>
          <p:cNvSpPr/>
          <p:nvPr/>
        </p:nvSpPr>
        <p:spPr>
          <a:xfrm>
            <a:off x="4048757" y="1221600"/>
            <a:ext cx="285810" cy="15181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dirty="0"/>
          </a:p>
        </p:txBody>
      </p:sp>
      <p:sp>
        <p:nvSpPr>
          <p:cNvPr id="15" name="TextBox 14">
            <a:extLst>
              <a:ext uri="{FF2B5EF4-FFF2-40B4-BE49-F238E27FC236}">
                <a16:creationId xmlns:a16="http://schemas.microsoft.com/office/drawing/2014/main" id="{E098B40A-BDDE-4FE0-B0B6-AF166BBCC79B}"/>
              </a:ext>
            </a:extLst>
          </p:cNvPr>
          <p:cNvSpPr txBox="1"/>
          <p:nvPr/>
        </p:nvSpPr>
        <p:spPr>
          <a:xfrm>
            <a:off x="3759614" y="2739705"/>
            <a:ext cx="1149906" cy="300082"/>
          </a:xfrm>
          <a:prstGeom prst="rect">
            <a:avLst/>
          </a:prstGeom>
          <a:noFill/>
        </p:spPr>
        <p:txBody>
          <a:bodyPr wrap="square" rtlCol="0">
            <a:spAutoFit/>
          </a:bodyPr>
          <a:lstStyle/>
          <a:p>
            <a:r>
              <a:rPr lang="nb-NO" sz="1350" b="1" dirty="0">
                <a:solidFill>
                  <a:srgbClr val="C00000"/>
                </a:solidFill>
              </a:rPr>
              <a:t>Tropene</a:t>
            </a:r>
          </a:p>
        </p:txBody>
      </p:sp>
      <p:sp>
        <p:nvSpPr>
          <p:cNvPr id="17" name="TextBox 16">
            <a:extLst>
              <a:ext uri="{FF2B5EF4-FFF2-40B4-BE49-F238E27FC236}">
                <a16:creationId xmlns:a16="http://schemas.microsoft.com/office/drawing/2014/main" id="{441F263B-D663-48B9-9E43-EAFA36116BC9}"/>
              </a:ext>
            </a:extLst>
          </p:cNvPr>
          <p:cNvSpPr txBox="1"/>
          <p:nvPr/>
        </p:nvSpPr>
        <p:spPr>
          <a:xfrm>
            <a:off x="5849675" y="4876006"/>
            <a:ext cx="3609242" cy="276999"/>
          </a:xfrm>
          <a:prstGeom prst="rect">
            <a:avLst/>
          </a:prstGeom>
          <a:noFill/>
        </p:spPr>
        <p:txBody>
          <a:bodyPr wrap="square">
            <a:spAutoFit/>
          </a:bodyPr>
          <a:lstStyle/>
          <a:p>
            <a:r>
              <a:rPr lang="nb-NO" sz="1200" i="1" dirty="0" err="1">
                <a:solidFill>
                  <a:schemeClr val="tx1">
                    <a:lumMod val="50000"/>
                    <a:lumOff val="50000"/>
                  </a:schemeClr>
                </a:solidFill>
              </a:rPr>
              <a:t>Crowther</a:t>
            </a:r>
            <a:r>
              <a:rPr lang="nb-NO" sz="1200" i="1" dirty="0">
                <a:solidFill>
                  <a:schemeClr val="tx1">
                    <a:lumMod val="50000"/>
                    <a:lumOff val="50000"/>
                  </a:schemeClr>
                </a:solidFill>
              </a:rPr>
              <a:t> m. fl. Science 2019</a:t>
            </a:r>
          </a:p>
        </p:txBody>
      </p:sp>
    </p:spTree>
    <p:extLst>
      <p:ext uri="{BB962C8B-B14F-4D97-AF65-F5344CB8AC3E}">
        <p14:creationId xmlns:p14="http://schemas.microsoft.com/office/powerpoint/2010/main" val="21815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1FE5B-F55E-A384-4AC9-B254C05D6BBB}"/>
              </a:ext>
            </a:extLst>
          </p:cNvPr>
          <p:cNvSpPr>
            <a:spLocks noGrp="1"/>
          </p:cNvSpPr>
          <p:nvPr>
            <p:ph idx="1"/>
          </p:nvPr>
        </p:nvSpPr>
        <p:spPr>
          <a:xfrm>
            <a:off x="1022920" y="1703340"/>
            <a:ext cx="7077472" cy="2916000"/>
          </a:xfrm>
        </p:spPr>
        <p:txBody>
          <a:bodyPr/>
          <a:lstStyle/>
          <a:p>
            <a:endParaRPr lang="nb-NO"/>
          </a:p>
        </p:txBody>
      </p:sp>
      <p:pic>
        <p:nvPicPr>
          <p:cNvPr id="5" name="Google Shape;183;p10" descr="Map&#10;&#10;Description automatically generated">
            <a:extLst>
              <a:ext uri="{FF2B5EF4-FFF2-40B4-BE49-F238E27FC236}">
                <a16:creationId xmlns:a16="http://schemas.microsoft.com/office/drawing/2014/main" id="{EFBF58A3-518C-E9AD-849A-D89FEE8C3745}"/>
              </a:ext>
            </a:extLst>
          </p:cNvPr>
          <p:cNvPicPr preferRelativeResize="0"/>
          <p:nvPr/>
        </p:nvPicPr>
        <p:blipFill rotWithShape="1">
          <a:blip r:embed="rId2">
            <a:alphaModFix/>
          </a:blip>
          <a:srcRect/>
          <a:stretch/>
        </p:blipFill>
        <p:spPr>
          <a:xfrm>
            <a:off x="251520" y="1018940"/>
            <a:ext cx="4790452" cy="3838202"/>
          </a:xfrm>
          <a:prstGeom prst="rect">
            <a:avLst/>
          </a:prstGeom>
          <a:noFill/>
          <a:ln>
            <a:noFill/>
          </a:ln>
        </p:spPr>
      </p:pic>
      <p:pic>
        <p:nvPicPr>
          <p:cNvPr id="6" name="Google Shape;155;p6">
            <a:extLst>
              <a:ext uri="{FF2B5EF4-FFF2-40B4-BE49-F238E27FC236}">
                <a16:creationId xmlns:a16="http://schemas.microsoft.com/office/drawing/2014/main" id="{C11D4431-67AC-591E-677F-E93F60DF9B85}"/>
              </a:ext>
            </a:extLst>
          </p:cNvPr>
          <p:cNvPicPr preferRelativeResize="0"/>
          <p:nvPr/>
        </p:nvPicPr>
        <p:blipFill>
          <a:blip r:embed="rId3">
            <a:alphaModFix/>
          </a:blip>
          <a:stretch>
            <a:fillRect/>
          </a:stretch>
        </p:blipFill>
        <p:spPr>
          <a:xfrm>
            <a:off x="5827949" y="722990"/>
            <a:ext cx="3278476" cy="4371302"/>
          </a:xfrm>
          <a:prstGeom prst="rect">
            <a:avLst/>
          </a:prstGeom>
          <a:noFill/>
          <a:ln>
            <a:noFill/>
          </a:ln>
        </p:spPr>
      </p:pic>
      <p:sp>
        <p:nvSpPr>
          <p:cNvPr id="7" name="Google Shape;156;p6">
            <a:extLst>
              <a:ext uri="{FF2B5EF4-FFF2-40B4-BE49-F238E27FC236}">
                <a16:creationId xmlns:a16="http://schemas.microsoft.com/office/drawing/2014/main" id="{26C244B7-CE3D-3C35-4040-981AF923656B}"/>
              </a:ext>
            </a:extLst>
          </p:cNvPr>
          <p:cNvSpPr txBox="1"/>
          <p:nvPr/>
        </p:nvSpPr>
        <p:spPr>
          <a:xfrm>
            <a:off x="5868144" y="4835364"/>
            <a:ext cx="1389000" cy="2846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650" b="1" dirty="0">
                <a:solidFill>
                  <a:schemeClr val="bg1"/>
                </a:solidFill>
              </a:rPr>
              <a:t>Foto: Linnea H</a:t>
            </a:r>
            <a:r>
              <a:rPr lang="nb-NO" sz="650" b="1" dirty="0">
                <a:solidFill>
                  <a:schemeClr val="bg1"/>
                </a:solidFill>
              </a:rPr>
              <a:t>.</a:t>
            </a:r>
            <a:r>
              <a:rPr lang="no-NO" sz="650" b="1" dirty="0">
                <a:solidFill>
                  <a:schemeClr val="bg1"/>
                </a:solidFill>
              </a:rPr>
              <a:t> Wilmot</a:t>
            </a:r>
            <a:endParaRPr sz="1000" dirty="0">
              <a:solidFill>
                <a:schemeClr val="bg1"/>
              </a:solidFill>
            </a:endParaRPr>
          </a:p>
        </p:txBody>
      </p:sp>
      <p:pic>
        <p:nvPicPr>
          <p:cNvPr id="8" name="Google Shape;166;gf78fccbd33_5_2">
            <a:extLst>
              <a:ext uri="{FF2B5EF4-FFF2-40B4-BE49-F238E27FC236}">
                <a16:creationId xmlns:a16="http://schemas.microsoft.com/office/drawing/2014/main" id="{4F5AE507-2A0C-4CBA-298A-350A2CECEC1C}"/>
              </a:ext>
            </a:extLst>
          </p:cNvPr>
          <p:cNvPicPr preferRelativeResize="0"/>
          <p:nvPr/>
        </p:nvPicPr>
        <p:blipFill rotWithShape="1">
          <a:blip r:embed="rId4">
            <a:alphaModFix/>
          </a:blip>
          <a:srcRect r="24323"/>
          <a:stretch/>
        </p:blipFill>
        <p:spPr>
          <a:xfrm>
            <a:off x="5436096" y="1012872"/>
            <a:ext cx="1728192" cy="3390444"/>
          </a:xfrm>
          <a:prstGeom prst="rect">
            <a:avLst/>
          </a:prstGeom>
          <a:noFill/>
          <a:ln>
            <a:noFill/>
          </a:ln>
        </p:spPr>
      </p:pic>
      <p:pic>
        <p:nvPicPr>
          <p:cNvPr id="9" name="Google Shape;167;gf78fccbd33_5_2">
            <a:extLst>
              <a:ext uri="{FF2B5EF4-FFF2-40B4-BE49-F238E27FC236}">
                <a16:creationId xmlns:a16="http://schemas.microsoft.com/office/drawing/2014/main" id="{E6068387-A086-AE41-33E4-FCE8B22AD448}"/>
              </a:ext>
            </a:extLst>
          </p:cNvPr>
          <p:cNvPicPr preferRelativeResize="0"/>
          <p:nvPr/>
        </p:nvPicPr>
        <p:blipFill rotWithShape="1">
          <a:blip r:embed="rId5">
            <a:alphaModFix/>
          </a:blip>
          <a:srcRect b="27057"/>
          <a:stretch/>
        </p:blipFill>
        <p:spPr>
          <a:xfrm>
            <a:off x="4355976" y="3395204"/>
            <a:ext cx="1362175" cy="1258133"/>
          </a:xfrm>
          <a:prstGeom prst="rect">
            <a:avLst/>
          </a:prstGeom>
          <a:noFill/>
          <a:ln>
            <a:noFill/>
          </a:ln>
        </p:spPr>
      </p:pic>
      <p:sp>
        <p:nvSpPr>
          <p:cNvPr id="10" name="Google Shape;168;gf78fccbd33_5_2">
            <a:extLst>
              <a:ext uri="{FF2B5EF4-FFF2-40B4-BE49-F238E27FC236}">
                <a16:creationId xmlns:a16="http://schemas.microsoft.com/office/drawing/2014/main" id="{6DAE21B2-267C-0CA8-42CA-107DCF9DF804}"/>
              </a:ext>
            </a:extLst>
          </p:cNvPr>
          <p:cNvSpPr txBox="1"/>
          <p:nvPr/>
        </p:nvSpPr>
        <p:spPr>
          <a:xfrm>
            <a:off x="5431831" y="1021344"/>
            <a:ext cx="1389000" cy="28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650" b="1" dirty="0">
                <a:solidFill>
                  <a:srgbClr val="444444"/>
                </a:solidFill>
              </a:rPr>
              <a:t>Foto: Linnea H</a:t>
            </a:r>
            <a:r>
              <a:rPr lang="nb-NO" sz="650" b="1" dirty="0">
                <a:solidFill>
                  <a:srgbClr val="444444"/>
                </a:solidFill>
              </a:rPr>
              <a:t>.</a:t>
            </a:r>
            <a:r>
              <a:rPr lang="no-NO" sz="650" b="1" dirty="0">
                <a:solidFill>
                  <a:srgbClr val="444444"/>
                </a:solidFill>
              </a:rPr>
              <a:t> Wilmot</a:t>
            </a:r>
            <a:endParaRPr sz="1000" dirty="0"/>
          </a:p>
        </p:txBody>
      </p:sp>
      <p:sp>
        <p:nvSpPr>
          <p:cNvPr id="11" name="Google Shape;169;gf78fccbd33_5_2">
            <a:extLst>
              <a:ext uri="{FF2B5EF4-FFF2-40B4-BE49-F238E27FC236}">
                <a16:creationId xmlns:a16="http://schemas.microsoft.com/office/drawing/2014/main" id="{85635CC9-D15A-7D50-8637-8EC3AB90BFCA}"/>
              </a:ext>
            </a:extLst>
          </p:cNvPr>
          <p:cNvSpPr txBox="1"/>
          <p:nvPr/>
        </p:nvSpPr>
        <p:spPr>
          <a:xfrm>
            <a:off x="4644008" y="4437313"/>
            <a:ext cx="1389000" cy="28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650" b="1" dirty="0">
                <a:solidFill>
                  <a:schemeClr val="bg1"/>
                </a:solidFill>
              </a:rPr>
              <a:t>Foto: Harald Kjærnlie</a:t>
            </a:r>
            <a:endParaRPr sz="1000" dirty="0">
              <a:solidFill>
                <a:schemeClr val="bg1"/>
              </a:solidFill>
            </a:endParaRPr>
          </a:p>
        </p:txBody>
      </p:sp>
      <p:sp>
        <p:nvSpPr>
          <p:cNvPr id="2" name="Title 1">
            <a:extLst>
              <a:ext uri="{FF2B5EF4-FFF2-40B4-BE49-F238E27FC236}">
                <a16:creationId xmlns:a16="http://schemas.microsoft.com/office/drawing/2014/main" id="{B5F8F5E9-4EEE-0EAA-5300-1D3565782D76}"/>
              </a:ext>
            </a:extLst>
          </p:cNvPr>
          <p:cNvSpPr>
            <a:spLocks noGrp="1"/>
          </p:cNvSpPr>
          <p:nvPr>
            <p:ph type="title"/>
          </p:nvPr>
        </p:nvSpPr>
        <p:spPr>
          <a:xfrm>
            <a:off x="369644" y="267494"/>
            <a:ext cx="8378820" cy="489701"/>
          </a:xfrm>
        </p:spPr>
        <p:txBody>
          <a:bodyPr/>
          <a:lstStyle/>
          <a:p>
            <a:r>
              <a:rPr lang="nb-NO" sz="3200" dirty="0"/>
              <a:t>Bergensnaturen er full av karbon!   </a:t>
            </a:r>
          </a:p>
        </p:txBody>
      </p:sp>
      <p:pic>
        <p:nvPicPr>
          <p:cNvPr id="4" name="Picture 2">
            <a:extLst>
              <a:ext uri="{FF2B5EF4-FFF2-40B4-BE49-F238E27FC236}">
                <a16:creationId xmlns:a16="http://schemas.microsoft.com/office/drawing/2014/main" id="{1DB7334C-D45E-F002-8C73-3C8A12FEEE7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86818" y="948398"/>
            <a:ext cx="6221486" cy="37115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B8F8BB3-C8F2-A61A-4370-29963BE00D3C}"/>
              </a:ext>
            </a:extLst>
          </p:cNvPr>
          <p:cNvSpPr txBox="1"/>
          <p:nvPr/>
        </p:nvSpPr>
        <p:spPr>
          <a:xfrm>
            <a:off x="2325982" y="4910561"/>
            <a:ext cx="3384376" cy="230832"/>
          </a:xfrm>
          <a:prstGeom prst="rect">
            <a:avLst/>
          </a:prstGeom>
          <a:noFill/>
        </p:spPr>
        <p:txBody>
          <a:bodyPr wrap="square" rtlCol="0">
            <a:spAutoFit/>
          </a:bodyPr>
          <a:lstStyle/>
          <a:p>
            <a:r>
              <a:rPr lang="nb-NO" sz="900" i="1" dirty="0">
                <a:solidFill>
                  <a:schemeClr val="tx1">
                    <a:lumMod val="50000"/>
                    <a:lumOff val="50000"/>
                  </a:schemeClr>
                </a:solidFill>
              </a:rPr>
              <a:t>Barry, Engelsen, Klem, </a:t>
            </a:r>
            <a:r>
              <a:rPr lang="nb-NO" sz="900" i="1" dirty="0" err="1">
                <a:solidFill>
                  <a:schemeClr val="tx1">
                    <a:lumMod val="50000"/>
                    <a:lumOff val="50000"/>
                  </a:schemeClr>
                </a:solidFill>
              </a:rPr>
              <a:t>Kuhle</a:t>
            </a:r>
            <a:r>
              <a:rPr lang="nb-NO" sz="900" i="1" dirty="0">
                <a:solidFill>
                  <a:schemeClr val="tx1">
                    <a:lumMod val="50000"/>
                    <a:lumOff val="50000"/>
                  </a:schemeClr>
                </a:solidFill>
              </a:rPr>
              <a:t>, Sannes, Værøy, Bikuben 2022 </a:t>
            </a:r>
          </a:p>
        </p:txBody>
      </p:sp>
    </p:spTree>
    <p:extLst>
      <p:ext uri="{BB962C8B-B14F-4D97-AF65-F5344CB8AC3E}">
        <p14:creationId xmlns:p14="http://schemas.microsoft.com/office/powerpoint/2010/main" val="36222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F55800-245B-471C-0B83-E10C60C57B75}"/>
              </a:ext>
            </a:extLst>
          </p:cNvPr>
          <p:cNvPicPr>
            <a:picLocks noChangeAspect="1"/>
          </p:cNvPicPr>
          <p:nvPr/>
        </p:nvPicPr>
        <p:blipFill rotWithShape="1">
          <a:blip r:embed="rId3"/>
          <a:srcRect l="14894" t="21339" r="33547" b="9126"/>
          <a:stretch/>
        </p:blipFill>
        <p:spPr>
          <a:xfrm>
            <a:off x="4434530" y="1542047"/>
            <a:ext cx="4745982" cy="3600400"/>
          </a:xfrm>
          <a:prstGeom prst="rect">
            <a:avLst/>
          </a:prstGeom>
        </p:spPr>
      </p:pic>
      <p:sp>
        <p:nvSpPr>
          <p:cNvPr id="2" name="Title 1">
            <a:extLst>
              <a:ext uri="{FF2B5EF4-FFF2-40B4-BE49-F238E27FC236}">
                <a16:creationId xmlns:a16="http://schemas.microsoft.com/office/drawing/2014/main" id="{29C4AC5D-938F-04B1-6E7D-781C6EBB3F66}"/>
              </a:ext>
            </a:extLst>
          </p:cNvPr>
          <p:cNvSpPr>
            <a:spLocks noGrp="1"/>
          </p:cNvSpPr>
          <p:nvPr>
            <p:ph type="title"/>
          </p:nvPr>
        </p:nvSpPr>
        <p:spPr>
          <a:xfrm>
            <a:off x="395536" y="641889"/>
            <a:ext cx="7992888" cy="489701"/>
          </a:xfrm>
        </p:spPr>
        <p:txBody>
          <a:bodyPr/>
          <a:lstStyle/>
          <a:p>
            <a:r>
              <a:rPr lang="nb-NO" dirty="0"/>
              <a:t>Vi *planlegger* for massiv nedbygging av natur, og dermed for karbonutslipp..  </a:t>
            </a:r>
          </a:p>
        </p:txBody>
      </p:sp>
      <p:pic>
        <p:nvPicPr>
          <p:cNvPr id="6" name="Picture 5">
            <a:extLst>
              <a:ext uri="{FF2B5EF4-FFF2-40B4-BE49-F238E27FC236}">
                <a16:creationId xmlns:a16="http://schemas.microsoft.com/office/drawing/2014/main" id="{88CBD099-A35C-15D3-3A5A-7188FC439982}"/>
              </a:ext>
            </a:extLst>
          </p:cNvPr>
          <p:cNvPicPr>
            <a:picLocks noChangeAspect="1"/>
          </p:cNvPicPr>
          <p:nvPr/>
        </p:nvPicPr>
        <p:blipFill rotWithShape="1">
          <a:blip r:embed="rId4"/>
          <a:srcRect l="36149" t="35223" r="38024" b="17914"/>
          <a:stretch/>
        </p:blipFill>
        <p:spPr>
          <a:xfrm>
            <a:off x="165056" y="2212358"/>
            <a:ext cx="2750760" cy="2807664"/>
          </a:xfrm>
          <a:prstGeom prst="rect">
            <a:avLst/>
          </a:prstGeom>
        </p:spPr>
      </p:pic>
      <p:sp>
        <p:nvSpPr>
          <p:cNvPr id="7" name="Speech Bubble: Oval 6">
            <a:extLst>
              <a:ext uri="{FF2B5EF4-FFF2-40B4-BE49-F238E27FC236}">
                <a16:creationId xmlns:a16="http://schemas.microsoft.com/office/drawing/2014/main" id="{2D0D19BF-D96C-1383-9DC4-6480BAA5267F}"/>
              </a:ext>
            </a:extLst>
          </p:cNvPr>
          <p:cNvSpPr/>
          <p:nvPr/>
        </p:nvSpPr>
        <p:spPr>
          <a:xfrm>
            <a:off x="1475656" y="1239926"/>
            <a:ext cx="2952328" cy="1835880"/>
          </a:xfrm>
          <a:prstGeom prst="wedgeEllipseCallout">
            <a:avLst>
              <a:gd name="adj1" fmla="val -44054"/>
              <a:gd name="adj2" fmla="val 464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0" i="0" dirty="0">
                <a:solidFill>
                  <a:srgbClr val="2B2B2B"/>
                </a:solidFill>
                <a:effectLst/>
                <a:latin typeface="Austin News Text"/>
              </a:rPr>
              <a:t>    </a:t>
            </a:r>
            <a:r>
              <a:rPr lang="nb-NO" sz="1600" b="0" i="0" dirty="0">
                <a:solidFill>
                  <a:schemeClr val="bg1"/>
                </a:solidFill>
                <a:effectLst/>
                <a:latin typeface="Austin News Text"/>
              </a:rPr>
              <a:t>Klima- og naturkrisen kan ikke settes på vent. Derfor er vi i gang med å lage verktøy som lar oss telle utslipp slik vi teller penger.</a:t>
            </a:r>
            <a:endParaRPr lang="nb-NO" dirty="0">
              <a:solidFill>
                <a:schemeClr val="bg1"/>
              </a:solidFill>
            </a:endParaRPr>
          </a:p>
        </p:txBody>
      </p:sp>
      <p:pic>
        <p:nvPicPr>
          <p:cNvPr id="8" name="Picture 7">
            <a:extLst>
              <a:ext uri="{FF2B5EF4-FFF2-40B4-BE49-F238E27FC236}">
                <a16:creationId xmlns:a16="http://schemas.microsoft.com/office/drawing/2014/main" id="{F19ACC8C-08C1-88D0-8C25-831557561BBE}"/>
              </a:ext>
            </a:extLst>
          </p:cNvPr>
          <p:cNvPicPr>
            <a:picLocks noChangeAspect="1"/>
          </p:cNvPicPr>
          <p:nvPr/>
        </p:nvPicPr>
        <p:blipFill rotWithShape="1">
          <a:blip r:embed="rId5"/>
          <a:srcRect l="26386" t="17564" r="42513" b="8237"/>
          <a:stretch/>
        </p:blipFill>
        <p:spPr>
          <a:xfrm>
            <a:off x="2843808" y="3075806"/>
            <a:ext cx="1502389" cy="2016224"/>
          </a:xfrm>
          <a:prstGeom prst="rect">
            <a:avLst/>
          </a:prstGeom>
        </p:spPr>
      </p:pic>
      <p:sp>
        <p:nvSpPr>
          <p:cNvPr id="11" name="TextBox 10">
            <a:extLst>
              <a:ext uri="{FF2B5EF4-FFF2-40B4-BE49-F238E27FC236}">
                <a16:creationId xmlns:a16="http://schemas.microsoft.com/office/drawing/2014/main" id="{97DC59D3-49AE-79C0-9820-4616B5D6B321}"/>
              </a:ext>
            </a:extLst>
          </p:cNvPr>
          <p:cNvSpPr txBox="1"/>
          <p:nvPr/>
        </p:nvSpPr>
        <p:spPr>
          <a:xfrm>
            <a:off x="6156176" y="1257022"/>
            <a:ext cx="2773746" cy="738664"/>
          </a:xfrm>
          <a:prstGeom prst="rect">
            <a:avLst/>
          </a:prstGeom>
          <a:solidFill>
            <a:srgbClr val="FFFF00"/>
          </a:solidFill>
          <a:ln w="38100">
            <a:solidFill>
              <a:srgbClr val="FFFF00"/>
            </a:solidFill>
          </a:ln>
        </p:spPr>
        <p:txBody>
          <a:bodyPr wrap="square" rtlCol="0">
            <a:spAutoFit/>
          </a:bodyPr>
          <a:lstStyle/>
          <a:p>
            <a:r>
              <a:rPr lang="nb-NO" sz="2100" b="1" dirty="0">
                <a:solidFill>
                  <a:schemeClr val="accent1">
                    <a:lumMod val="50000"/>
                  </a:schemeClr>
                </a:solidFill>
              </a:rPr>
              <a:t>6.7 </a:t>
            </a:r>
            <a:r>
              <a:rPr lang="nb-NO" sz="2100" b="1" dirty="0" err="1">
                <a:solidFill>
                  <a:schemeClr val="accent1">
                    <a:lumMod val="50000"/>
                  </a:schemeClr>
                </a:solidFill>
              </a:rPr>
              <a:t>mill</a:t>
            </a:r>
            <a:r>
              <a:rPr lang="nb-NO" sz="2100" b="1" dirty="0">
                <a:solidFill>
                  <a:schemeClr val="accent1">
                    <a:lumMod val="50000"/>
                  </a:schemeClr>
                </a:solidFill>
              </a:rPr>
              <a:t> tonn / år</a:t>
            </a:r>
          </a:p>
          <a:p>
            <a:r>
              <a:rPr lang="nb-NO" sz="2100" b="1" dirty="0">
                <a:solidFill>
                  <a:schemeClr val="accent1">
                    <a:lumMod val="50000"/>
                  </a:schemeClr>
                </a:solidFill>
              </a:rPr>
              <a:t>(2.2 fra nedbygging)</a:t>
            </a:r>
          </a:p>
        </p:txBody>
      </p:sp>
    </p:spTree>
    <p:extLst>
      <p:ext uri="{BB962C8B-B14F-4D97-AF65-F5344CB8AC3E}">
        <p14:creationId xmlns:p14="http://schemas.microsoft.com/office/powerpoint/2010/main" val="27393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EACD01-646A-3F72-786D-4206011A2821}"/>
              </a:ext>
            </a:extLst>
          </p:cNvPr>
          <p:cNvSpPr txBox="1"/>
          <p:nvPr/>
        </p:nvSpPr>
        <p:spPr>
          <a:xfrm>
            <a:off x="35496" y="4496802"/>
            <a:ext cx="4248472" cy="523220"/>
          </a:xfrm>
          <a:prstGeom prst="rect">
            <a:avLst/>
          </a:prstGeom>
          <a:noFill/>
        </p:spPr>
        <p:txBody>
          <a:bodyPr wrap="square">
            <a:spAutoFit/>
          </a:bodyPr>
          <a:lstStyle/>
          <a:p>
            <a:r>
              <a:rPr lang="nb-NO" sz="1400" b="0" i="0" dirty="0">
                <a:solidFill>
                  <a:schemeClr val="bg1"/>
                </a:solidFill>
                <a:effectLst/>
                <a:latin typeface="Helvetica" panose="020B0604020202020204" pitchFamily="34" charset="0"/>
              </a:rPr>
              <a:t>Fra åpningen av E18 Tvedestrand - Arendal </a:t>
            </a:r>
          </a:p>
          <a:p>
            <a:r>
              <a:rPr lang="nb-NO" sz="1400" b="0" i="0" dirty="0">
                <a:solidFill>
                  <a:schemeClr val="bg1"/>
                </a:solidFill>
                <a:effectLst/>
                <a:latin typeface="Helvetica" panose="020B0604020202020204" pitchFamily="34" charset="0"/>
              </a:rPr>
              <a:t>(Foto: Nye Veier)</a:t>
            </a:r>
            <a:endParaRPr lang="nb-NO" sz="1400" dirty="0">
              <a:solidFill>
                <a:schemeClr val="bg1"/>
              </a:solidFill>
            </a:endParaRPr>
          </a:p>
        </p:txBody>
      </p:sp>
      <p:pic>
        <p:nvPicPr>
          <p:cNvPr id="4" name="Picture 2" descr="Samferdselsminister Nygård kuttet snora med en båtbygger-øks fra Os.">
            <a:extLst>
              <a:ext uri="{FF2B5EF4-FFF2-40B4-BE49-F238E27FC236}">
                <a16:creationId xmlns:a16="http://schemas.microsoft.com/office/drawing/2014/main" id="{DFB166F8-B4EF-E5B2-FA8A-2324F3827B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 t="-13629" r="-6418" b="-4717"/>
          <a:stretch/>
        </p:blipFill>
        <p:spPr bwMode="auto">
          <a:xfrm>
            <a:off x="-31862" y="-665190"/>
            <a:ext cx="9799674" cy="61892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DAEABD-D53A-9D05-5AC5-E3A73C5A0B39}"/>
              </a:ext>
            </a:extLst>
          </p:cNvPr>
          <p:cNvSpPr txBox="1"/>
          <p:nvPr/>
        </p:nvSpPr>
        <p:spPr>
          <a:xfrm>
            <a:off x="6079473" y="4834848"/>
            <a:ext cx="3688339" cy="369332"/>
          </a:xfrm>
          <a:prstGeom prst="rect">
            <a:avLst/>
          </a:prstGeom>
          <a:noFill/>
        </p:spPr>
        <p:txBody>
          <a:bodyPr wrap="square">
            <a:spAutoFit/>
          </a:bodyPr>
          <a:lstStyle/>
          <a:p>
            <a:r>
              <a:rPr lang="nb-NO" b="0" i="0" dirty="0">
                <a:solidFill>
                  <a:srgbClr val="C5C5C5"/>
                </a:solidFill>
                <a:effectLst/>
                <a:latin typeface="Helvetica" panose="020B0604020202020204" pitchFamily="34" charset="0"/>
              </a:rPr>
              <a:t>Foto: Statens vegvesen</a:t>
            </a:r>
            <a:endParaRPr lang="nb-NO" dirty="0"/>
          </a:p>
        </p:txBody>
      </p:sp>
      <p:grpSp>
        <p:nvGrpSpPr>
          <p:cNvPr id="11" name="Group 10">
            <a:extLst>
              <a:ext uri="{FF2B5EF4-FFF2-40B4-BE49-F238E27FC236}">
                <a16:creationId xmlns:a16="http://schemas.microsoft.com/office/drawing/2014/main" id="{12B19468-602A-F9F2-FACC-B2EA480359BF}"/>
              </a:ext>
            </a:extLst>
          </p:cNvPr>
          <p:cNvGrpSpPr/>
          <p:nvPr/>
        </p:nvGrpSpPr>
        <p:grpSpPr>
          <a:xfrm>
            <a:off x="0" y="-92546"/>
            <a:ext cx="11087074" cy="5253491"/>
            <a:chOff x="0" y="-92546"/>
            <a:chExt cx="11087074" cy="5253491"/>
          </a:xfrm>
        </p:grpSpPr>
        <p:pic>
          <p:nvPicPr>
            <p:cNvPr id="12" name="Picture 2" descr="Samferdselsminister Jon-Ivar Nygård flankert av fylkesordfører Jon Askeland og fungerende ordfører i Bergen Linn Kristin Engø åpner bybanens linje 2.">
              <a:extLst>
                <a:ext uri="{FF2B5EF4-FFF2-40B4-BE49-F238E27FC236}">
                  <a16:creationId xmlns:a16="http://schemas.microsoft.com/office/drawing/2014/main" id="{C794E342-3CB0-BD48-C713-991B2F967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546"/>
              <a:ext cx="9276611" cy="52534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1F08953-ECD8-2D78-971D-8D71290F3897}"/>
                </a:ext>
              </a:extLst>
            </p:cNvPr>
            <p:cNvSpPr txBox="1"/>
            <p:nvPr/>
          </p:nvSpPr>
          <p:spPr>
            <a:xfrm>
              <a:off x="6372200" y="4764643"/>
              <a:ext cx="4714874" cy="369332"/>
            </a:xfrm>
            <a:prstGeom prst="rect">
              <a:avLst/>
            </a:prstGeom>
            <a:noFill/>
          </p:spPr>
          <p:txBody>
            <a:bodyPr wrap="square">
              <a:spAutoFit/>
            </a:bodyPr>
            <a:lstStyle/>
            <a:p>
              <a:r>
                <a:rPr lang="nb-NO" b="0" i="0" dirty="0">
                  <a:solidFill>
                    <a:schemeClr val="bg1">
                      <a:lumMod val="85000"/>
                    </a:schemeClr>
                  </a:solidFill>
                  <a:effectLst/>
                  <a:latin typeface="Source Sans Pro" panose="020B0503030403020204" pitchFamily="34" charset="0"/>
                </a:rPr>
                <a:t>Bilde: Andrew M.S. Buller</a:t>
              </a:r>
              <a:endParaRPr lang="nb-NO" dirty="0">
                <a:solidFill>
                  <a:schemeClr val="bg1">
                    <a:lumMod val="85000"/>
                  </a:schemeClr>
                </a:solidFill>
              </a:endParaRPr>
            </a:p>
          </p:txBody>
        </p:sp>
      </p:grpSp>
    </p:spTree>
    <p:extLst>
      <p:ext uri="{BB962C8B-B14F-4D97-AF65-F5344CB8AC3E}">
        <p14:creationId xmlns:p14="http://schemas.microsoft.com/office/powerpoint/2010/main" val="34957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8606-18E1-4C59-197D-7E0CDB36A300}"/>
              </a:ext>
            </a:extLst>
          </p:cNvPr>
          <p:cNvSpPr>
            <a:spLocks noGrp="1"/>
          </p:cNvSpPr>
          <p:nvPr>
            <p:ph type="title"/>
          </p:nvPr>
        </p:nvSpPr>
        <p:spPr>
          <a:xfrm>
            <a:off x="1238944" y="839911"/>
            <a:ext cx="6584776" cy="2649941"/>
          </a:xfrm>
        </p:spPr>
        <p:txBody>
          <a:bodyPr/>
          <a:lstStyle/>
          <a:p>
            <a:endParaRPr lang="nb-NO" dirty="0"/>
          </a:p>
        </p:txBody>
      </p:sp>
      <p:pic>
        <p:nvPicPr>
          <p:cNvPr id="1026" name="Picture 2" descr="Kari Fuglseth - Director of Department - University of Bergen | LinkedIn">
            <a:extLst>
              <a:ext uri="{FF2B5EF4-FFF2-40B4-BE49-F238E27FC236}">
                <a16:creationId xmlns:a16="http://schemas.microsoft.com/office/drawing/2014/main" id="{2FE7B475-F87B-9486-2E4F-492816523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75" t="15505" r="11704"/>
          <a:stretch/>
        </p:blipFill>
        <p:spPr bwMode="auto">
          <a:xfrm>
            <a:off x="918133" y="87817"/>
            <a:ext cx="3744416" cy="23543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5C1430-6932-B754-69A7-A3681D501E3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8255" b="9413"/>
          <a:stretch/>
        </p:blipFill>
        <p:spPr>
          <a:xfrm>
            <a:off x="6405064" y="147002"/>
            <a:ext cx="2607986" cy="285922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6C3ABE6-20BF-D5F2-38D7-3A3C75EFBB46}"/>
              </a:ext>
            </a:extLst>
          </p:cNvPr>
          <p:cNvPicPr>
            <a:picLocks noChangeAspect="1"/>
          </p:cNvPicPr>
          <p:nvPr/>
        </p:nvPicPr>
        <p:blipFill rotWithShape="1">
          <a:blip r:embed="rId4"/>
          <a:srcRect l="33370" t="16275" r="33555" b="21250"/>
          <a:stretch/>
        </p:blipFill>
        <p:spPr>
          <a:xfrm>
            <a:off x="6930243" y="3205738"/>
            <a:ext cx="1742826" cy="1851753"/>
          </a:xfrm>
          <a:prstGeom prst="rect">
            <a:avLst/>
          </a:prstGeom>
          <a:ln>
            <a:noFill/>
          </a:ln>
          <a:effectLst>
            <a:outerShdw blurRad="190500" algn="tl" rotWithShape="0">
              <a:srgbClr val="000000">
                <a:alpha val="70000"/>
              </a:srgbClr>
            </a:outerShdw>
          </a:effectLst>
        </p:spPr>
      </p:pic>
      <p:pic>
        <p:nvPicPr>
          <p:cNvPr id="1030" name="Picture 6">
            <a:extLst>
              <a:ext uri="{FF2B5EF4-FFF2-40B4-BE49-F238E27FC236}">
                <a16:creationId xmlns:a16="http://schemas.microsoft.com/office/drawing/2014/main" id="{7BD00490-7C1A-1F05-D407-4E60E599F0B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5198" y="1405568"/>
            <a:ext cx="2137667" cy="30231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5921AD-9D36-3B86-8402-5164C914877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31332" y="843558"/>
            <a:ext cx="1818482" cy="2574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29983AB-7194-A984-DEEB-1E50F19BA42B}"/>
              </a:ext>
            </a:extLst>
          </p:cNvPr>
          <p:cNvGrpSpPr/>
          <p:nvPr/>
        </p:nvGrpSpPr>
        <p:grpSpPr>
          <a:xfrm>
            <a:off x="1520822" y="2442204"/>
            <a:ext cx="2559937" cy="2379305"/>
            <a:chOff x="1331640" y="2481740"/>
            <a:chExt cx="2073065" cy="2016224"/>
          </a:xfrm>
        </p:grpSpPr>
        <p:pic>
          <p:nvPicPr>
            <p:cNvPr id="6" name="Picture 5">
              <a:extLst>
                <a:ext uri="{FF2B5EF4-FFF2-40B4-BE49-F238E27FC236}">
                  <a16:creationId xmlns:a16="http://schemas.microsoft.com/office/drawing/2014/main" id="{4C59C96C-C275-16D8-CF00-E0B15CC1FE8B}"/>
                </a:ext>
              </a:extLst>
            </p:cNvPr>
            <p:cNvPicPr>
              <a:picLocks noChangeAspect="1"/>
            </p:cNvPicPr>
            <p:nvPr/>
          </p:nvPicPr>
          <p:blipFill rotWithShape="1">
            <a:blip r:embed="rId7"/>
            <a:srcRect l="60237" t="18151" r="17092" b="13250"/>
            <a:stretch/>
          </p:blipFill>
          <p:spPr>
            <a:xfrm>
              <a:off x="1331640" y="2481740"/>
              <a:ext cx="2073065" cy="2016224"/>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26AA7B49-44F0-4423-42FA-335699FF44DC}"/>
                </a:ext>
              </a:extLst>
            </p:cNvPr>
            <p:cNvPicPr>
              <a:picLocks noChangeAspect="1"/>
            </p:cNvPicPr>
            <p:nvPr/>
          </p:nvPicPr>
          <p:blipFill rotWithShape="1">
            <a:blip r:embed="rId8"/>
            <a:srcRect l="66537" t="8351" r="23225" b="86749"/>
            <a:stretch/>
          </p:blipFill>
          <p:spPr>
            <a:xfrm>
              <a:off x="2411760" y="2571750"/>
              <a:ext cx="936104" cy="144016"/>
            </a:xfrm>
            <a:prstGeom prst="rect">
              <a:avLst/>
            </a:prstGeom>
            <a:ln>
              <a:noFill/>
            </a:ln>
            <a:effectLst/>
          </p:spPr>
        </p:pic>
      </p:grpSp>
      <p:pic>
        <p:nvPicPr>
          <p:cNvPr id="1032" name="Picture 8" descr="Prof. Vigdis Vandvik on Twitter: &quot;@UiBrector_Olsen Jeg hadde en del mer på  blokka i dag. Det viktigste: #Vindmøllene på #Stadt er et symptom på et  gigantisk samfunnsproblem: Politikerne og forvaltningen vår evner">
            <a:extLst>
              <a:ext uri="{FF2B5EF4-FFF2-40B4-BE49-F238E27FC236}">
                <a16:creationId xmlns:a16="http://schemas.microsoft.com/office/drawing/2014/main" id="{1492F557-26C5-8826-4B7C-0D37BC827184}"/>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586983" y="3462387"/>
            <a:ext cx="2996465" cy="1565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06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A8D4-C82A-CAD9-5E8C-3FE8D041F03E}"/>
              </a:ext>
            </a:extLst>
          </p:cNvPr>
          <p:cNvSpPr>
            <a:spLocks noGrp="1"/>
          </p:cNvSpPr>
          <p:nvPr>
            <p:ph type="title"/>
          </p:nvPr>
        </p:nvSpPr>
        <p:spPr>
          <a:xfrm>
            <a:off x="1022920" y="839911"/>
            <a:ext cx="7509520" cy="2649941"/>
          </a:xfrm>
        </p:spPr>
        <p:txBody>
          <a:bodyPr>
            <a:normAutofit/>
          </a:bodyPr>
          <a:lstStyle/>
          <a:p>
            <a:r>
              <a:rPr lang="nb-NO" dirty="0"/>
              <a:t>Hva gjør kommunen og de for naturen, sånn egentlig?</a:t>
            </a:r>
            <a:br>
              <a:rPr lang="nb-NO" dirty="0"/>
            </a:br>
            <a:br>
              <a:rPr lang="nb-NO" dirty="0"/>
            </a:br>
            <a:r>
              <a:rPr lang="nb-NO" sz="2700" i="1" dirty="0"/>
              <a:t>https://naturkampen.sabima.no/</a:t>
            </a:r>
          </a:p>
        </p:txBody>
      </p:sp>
    </p:spTree>
    <p:extLst>
      <p:ext uri="{BB962C8B-B14F-4D97-AF65-F5344CB8AC3E}">
        <p14:creationId xmlns:p14="http://schemas.microsoft.com/office/powerpoint/2010/main" val="250200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98FAB7D-6330-1847-8358-646544761EF7}"/>
              </a:ext>
            </a:extLst>
          </p:cNvPr>
          <p:cNvSpPr>
            <a:spLocks noGrp="1"/>
          </p:cNvSpPr>
          <p:nvPr>
            <p:ph type="title"/>
          </p:nvPr>
        </p:nvSpPr>
        <p:spPr>
          <a:xfrm>
            <a:off x="683568" y="1217953"/>
            <a:ext cx="7776864" cy="2649941"/>
          </a:xfrm>
        </p:spPr>
        <p:txBody>
          <a:bodyPr>
            <a:normAutofit fontScale="90000"/>
          </a:bodyPr>
          <a:lstStyle/>
          <a:p>
            <a:pPr algn="ctr"/>
            <a:br>
              <a:rPr lang="nb-NO" dirty="0"/>
            </a:br>
            <a:r>
              <a:rPr lang="nb-NO" dirty="0"/>
              <a:t>I en verden full av kriser …</a:t>
            </a:r>
            <a:br>
              <a:rPr lang="nb-NO" dirty="0"/>
            </a:br>
            <a:r>
              <a:rPr lang="nb-NO" dirty="0"/>
              <a:t>vil vi, kan vi, og bør vi prioritere naturen?</a:t>
            </a:r>
            <a:br>
              <a:rPr lang="nb-NO" dirty="0"/>
            </a:br>
            <a:endParaRPr lang="en-GB" dirty="0"/>
          </a:p>
        </p:txBody>
      </p:sp>
    </p:spTree>
    <p:extLst>
      <p:ext uri="{BB962C8B-B14F-4D97-AF65-F5344CB8AC3E}">
        <p14:creationId xmlns:p14="http://schemas.microsoft.com/office/powerpoint/2010/main" val="4004968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A6C76-B0E5-2F99-F564-EB8149E39AC3}"/>
              </a:ext>
            </a:extLst>
          </p:cNvPr>
          <p:cNvPicPr>
            <a:picLocks noChangeAspect="1"/>
          </p:cNvPicPr>
          <p:nvPr/>
        </p:nvPicPr>
        <p:blipFill>
          <a:blip r:embed="rId3"/>
          <a:stretch>
            <a:fillRect/>
          </a:stretch>
        </p:blipFill>
        <p:spPr>
          <a:xfrm>
            <a:off x="6886" y="-14838"/>
            <a:ext cx="9605674" cy="5643334"/>
          </a:xfrm>
          <a:prstGeom prst="rect">
            <a:avLst/>
          </a:prstGeom>
          <a:noFill/>
        </p:spPr>
      </p:pic>
    </p:spTree>
    <p:extLst>
      <p:ext uri="{BB962C8B-B14F-4D97-AF65-F5344CB8AC3E}">
        <p14:creationId xmlns:p14="http://schemas.microsoft.com/office/powerpoint/2010/main" val="1350579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EBF0-C0FB-472A-B118-5EAA78246D16}"/>
              </a:ext>
            </a:extLst>
          </p:cNvPr>
          <p:cNvSpPr>
            <a:spLocks noGrp="1"/>
          </p:cNvSpPr>
          <p:nvPr>
            <p:ph type="title"/>
          </p:nvPr>
        </p:nvSpPr>
        <p:spPr>
          <a:xfrm>
            <a:off x="467544" y="483518"/>
            <a:ext cx="4680520" cy="2649941"/>
          </a:xfrm>
        </p:spPr>
        <p:txBody>
          <a:bodyPr>
            <a:noAutofit/>
          </a:bodyPr>
          <a:lstStyle/>
          <a:p>
            <a:r>
              <a:rPr lang="nb-NO" sz="2400" i="0" dirty="0">
                <a:solidFill>
                  <a:schemeClr val="bg1"/>
                </a:solidFill>
                <a:effectLst/>
                <a:latin typeface="Segoe UI Historic" panose="020B0502040204020203" pitchFamily="34" charset="0"/>
              </a:rPr>
              <a:t>“Så lenge kampen står om det enkelte vassdrag, kan det alltid mobiliseres så mange argumenter og så mye politisk press at utbyggingssynet seirer. </a:t>
            </a:r>
            <a:br>
              <a:rPr lang="nb-NO" sz="2400" i="0" dirty="0">
                <a:solidFill>
                  <a:schemeClr val="bg1"/>
                </a:solidFill>
                <a:effectLst/>
                <a:latin typeface="Segoe UI Historic" panose="020B0502040204020203" pitchFamily="34" charset="0"/>
              </a:rPr>
            </a:br>
            <a:br>
              <a:rPr lang="nb-NO" sz="2400" i="0" dirty="0">
                <a:solidFill>
                  <a:schemeClr val="bg1"/>
                </a:solidFill>
                <a:effectLst/>
                <a:latin typeface="Segoe UI Historic" panose="020B0502040204020203" pitchFamily="34" charset="0"/>
              </a:rPr>
            </a:br>
            <a:r>
              <a:rPr lang="nb-NO" sz="2400" i="0" dirty="0">
                <a:solidFill>
                  <a:schemeClr val="bg1"/>
                </a:solidFill>
                <a:effectLst/>
                <a:latin typeface="Segoe UI Historic" panose="020B0502040204020203" pitchFamily="34" charset="0"/>
              </a:rPr>
              <a:t>For å unngå en utvikling der </a:t>
            </a:r>
            <a:r>
              <a:rPr lang="nb-NO" sz="2400" i="0" dirty="0" err="1">
                <a:solidFill>
                  <a:schemeClr val="bg1"/>
                </a:solidFill>
                <a:effectLst/>
                <a:latin typeface="Segoe UI Historic" panose="020B0502040204020203" pitchFamily="34" charset="0"/>
              </a:rPr>
              <a:t>norges</a:t>
            </a:r>
            <a:r>
              <a:rPr lang="nb-NO" sz="2400" i="0" dirty="0">
                <a:solidFill>
                  <a:schemeClr val="bg1"/>
                </a:solidFill>
                <a:effectLst/>
                <a:latin typeface="Segoe UI Historic" panose="020B0502040204020203" pitchFamily="34" charset="0"/>
              </a:rPr>
              <a:t> enestående natur spises opp </a:t>
            </a:r>
            <a:r>
              <a:rPr lang="nb-NO" sz="2400" i="0" u="sng" dirty="0">
                <a:solidFill>
                  <a:schemeClr val="bg1"/>
                </a:solidFill>
                <a:effectLst/>
                <a:latin typeface="Segoe UI Historic" panose="020B0502040204020203" pitchFamily="34" charset="0"/>
              </a:rPr>
              <a:t>bit for bit </a:t>
            </a:r>
            <a:r>
              <a:rPr lang="nb-NO" sz="2400" i="0" dirty="0">
                <a:solidFill>
                  <a:schemeClr val="bg1"/>
                </a:solidFill>
                <a:effectLst/>
                <a:latin typeface="Segoe UI Historic" panose="020B0502040204020203" pitchFamily="34" charset="0"/>
              </a:rPr>
              <a:t>var det nødvendig å få en samlet plan [for vern]” </a:t>
            </a:r>
            <a:endParaRPr lang="nb-NO" sz="2400" dirty="0">
              <a:solidFill>
                <a:schemeClr val="bg1"/>
              </a:solidFill>
            </a:endParaRPr>
          </a:p>
        </p:txBody>
      </p:sp>
      <p:pic>
        <p:nvPicPr>
          <p:cNvPr id="3074" name="Picture 2" descr="Serie. Regjeringskrise i Stortinget i 1963. Jon Leirfall, Finn Gustavsen, Einar  Gerhardsen. Direkte fjernsynsoverføring . Fotografert oktober 1963. - Norsk  Folkemuseum / DigitaltMuseum">
            <a:extLst>
              <a:ext uri="{FF2B5EF4-FFF2-40B4-BE49-F238E27FC236}">
                <a16:creationId xmlns:a16="http://schemas.microsoft.com/office/drawing/2014/main" id="{6DBAE295-1B53-4AAC-A629-DD8004A20A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31" t="18200" r="25808" b="2001"/>
          <a:stretch/>
        </p:blipFill>
        <p:spPr bwMode="auto">
          <a:xfrm>
            <a:off x="5436096" y="555526"/>
            <a:ext cx="3312368"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6F990F-B3BF-4244-99B3-2D8444548BA9}"/>
              </a:ext>
            </a:extLst>
          </p:cNvPr>
          <p:cNvSpPr txBox="1"/>
          <p:nvPr/>
        </p:nvSpPr>
        <p:spPr>
          <a:xfrm>
            <a:off x="467544" y="4443958"/>
            <a:ext cx="2787943" cy="369332"/>
          </a:xfrm>
          <a:prstGeom prst="rect">
            <a:avLst/>
          </a:prstGeom>
          <a:noFill/>
        </p:spPr>
        <p:txBody>
          <a:bodyPr wrap="none" rtlCol="0">
            <a:spAutoFit/>
          </a:bodyPr>
          <a:lstStyle/>
          <a:p>
            <a:r>
              <a:rPr lang="nb-NO" dirty="0">
                <a:solidFill>
                  <a:schemeClr val="bg1"/>
                </a:solidFill>
              </a:rPr>
              <a:t>- Einar Gerhardsen, 1963</a:t>
            </a:r>
          </a:p>
        </p:txBody>
      </p:sp>
    </p:spTree>
    <p:extLst>
      <p:ext uri="{BB962C8B-B14F-4D97-AF65-F5344CB8AC3E}">
        <p14:creationId xmlns:p14="http://schemas.microsoft.com/office/powerpoint/2010/main" val="3651753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BA236FA-E485-4B95-C829-9497C1E35790}"/>
              </a:ext>
            </a:extLst>
          </p:cNvPr>
          <p:cNvSpPr>
            <a:spLocks noGrp="1"/>
          </p:cNvSpPr>
          <p:nvPr>
            <p:ph type="pic" sz="quarter" idx="12"/>
          </p:nvPr>
        </p:nvSpPr>
        <p:spPr/>
      </p:sp>
      <p:sp>
        <p:nvSpPr>
          <p:cNvPr id="3" name="Footer Placeholder 2">
            <a:extLst>
              <a:ext uri="{FF2B5EF4-FFF2-40B4-BE49-F238E27FC236}">
                <a16:creationId xmlns:a16="http://schemas.microsoft.com/office/drawing/2014/main" id="{D926C724-E4A4-3F33-095A-4046956AAEA9}"/>
              </a:ext>
            </a:extLst>
          </p:cNvPr>
          <p:cNvSpPr>
            <a:spLocks noGrp="1"/>
          </p:cNvSpPr>
          <p:nvPr>
            <p:ph type="ftr" sz="quarter" idx="11"/>
          </p:nvPr>
        </p:nvSpPr>
        <p:spPr/>
        <p:txBody>
          <a:bodyPr/>
          <a:lstStyle/>
          <a:p>
            <a:r>
              <a:rPr lang="nb-NO"/>
              <a:t>University of Bergen</a:t>
            </a:r>
            <a:endParaRPr lang="nb-NO" dirty="0"/>
          </a:p>
        </p:txBody>
      </p:sp>
      <p:pic>
        <p:nvPicPr>
          <p:cNvPr id="1026" name="Picture 2" descr="Brazil's Trades in Far-Right Leader Jair Bolsonaro for Leftist 2-Time  Former President Luiz inácio Lula Da Silva">
            <a:extLst>
              <a:ext uri="{FF2B5EF4-FFF2-40B4-BE49-F238E27FC236}">
                <a16:creationId xmlns:a16="http://schemas.microsoft.com/office/drawing/2014/main" id="{B955A24D-9905-53C9-2265-E1E7FC73C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0"/>
            <a:ext cx="10266178" cy="513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9310054-1C8D-D2A7-6670-4FD26A1C0EA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771550"/>
            <a:ext cx="3470437" cy="423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d-003A4E13-2842-4976-8A35-C9BA436AA4B8" descr="Image.jpeg">
            <a:extLst>
              <a:ext uri="{FF2B5EF4-FFF2-40B4-BE49-F238E27FC236}">
                <a16:creationId xmlns:a16="http://schemas.microsoft.com/office/drawing/2014/main" id="{00F68FF5-34A1-19ED-5AF6-577D8CC0AB49}"/>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5939" r="13501"/>
          <a:stretch/>
        </p:blipFill>
        <p:spPr bwMode="auto">
          <a:xfrm>
            <a:off x="6734107" y="-201737"/>
            <a:ext cx="3454517" cy="550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A picture containing outdoor, tree, grass, forest&#10;&#10;Description automatically generated">
            <a:extLst>
              <a:ext uri="{FF2B5EF4-FFF2-40B4-BE49-F238E27FC236}">
                <a16:creationId xmlns:a16="http://schemas.microsoft.com/office/drawing/2014/main" id="{D31D06EB-05BD-D2C4-C152-5C599432ACC9}"/>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l="967"/>
          <a:stretch/>
        </p:blipFill>
        <p:spPr>
          <a:xfrm rot="10800000">
            <a:off x="-36511" y="-445740"/>
            <a:ext cx="7380312" cy="5589240"/>
          </a:xfrm>
        </p:spPr>
      </p:pic>
      <p:sp>
        <p:nvSpPr>
          <p:cNvPr id="4" name="TextBox 3">
            <a:extLst>
              <a:ext uri="{FF2B5EF4-FFF2-40B4-BE49-F238E27FC236}">
                <a16:creationId xmlns:a16="http://schemas.microsoft.com/office/drawing/2014/main" id="{9D2B4990-8766-76DE-4BBA-F04F37E5885F}"/>
              </a:ext>
            </a:extLst>
          </p:cNvPr>
          <p:cNvSpPr txBox="1"/>
          <p:nvPr/>
        </p:nvSpPr>
        <p:spPr>
          <a:xfrm>
            <a:off x="435522" y="4587974"/>
            <a:ext cx="2552302" cy="307777"/>
          </a:xfrm>
          <a:prstGeom prst="rect">
            <a:avLst/>
          </a:prstGeom>
          <a:noFill/>
        </p:spPr>
        <p:txBody>
          <a:bodyPr wrap="none" rtlCol="0">
            <a:spAutoFit/>
          </a:bodyPr>
          <a:lstStyle/>
          <a:p>
            <a:r>
              <a:rPr lang="nb-NO" sz="1400" dirty="0">
                <a:solidFill>
                  <a:schemeClr val="bg1"/>
                </a:solidFill>
              </a:rPr>
              <a:t>(WWF / Opinion august 2021)</a:t>
            </a:r>
          </a:p>
        </p:txBody>
      </p:sp>
      <p:sp>
        <p:nvSpPr>
          <p:cNvPr id="5" name="TextBox 4">
            <a:extLst>
              <a:ext uri="{FF2B5EF4-FFF2-40B4-BE49-F238E27FC236}">
                <a16:creationId xmlns:a16="http://schemas.microsoft.com/office/drawing/2014/main" id="{129E4692-9E4D-0E2E-9682-8C907A3C9698}"/>
              </a:ext>
            </a:extLst>
          </p:cNvPr>
          <p:cNvSpPr txBox="1"/>
          <p:nvPr/>
        </p:nvSpPr>
        <p:spPr>
          <a:xfrm>
            <a:off x="5904656" y="3173363"/>
            <a:ext cx="3131840" cy="1846659"/>
          </a:xfrm>
          <a:prstGeom prst="rect">
            <a:avLst/>
          </a:prstGeom>
          <a:noFill/>
        </p:spPr>
        <p:txBody>
          <a:bodyPr wrap="square">
            <a:spAutoFit/>
          </a:bodyPr>
          <a:lstStyle/>
          <a:p>
            <a:pPr algn="ctr"/>
            <a:r>
              <a:rPr lang="nb-NO" b="1" i="1" dirty="0">
                <a:solidFill>
                  <a:schemeClr val="bg1"/>
                </a:solidFill>
                <a:effectLst/>
                <a:latin typeface="Open Sans" panose="020B0606030504020204" pitchFamily="34" charset="0"/>
              </a:rPr>
              <a:t>naturopplevelser er svært eller ganske viktig </a:t>
            </a:r>
            <a:r>
              <a:rPr lang="nb-NO" i="1" dirty="0">
                <a:solidFill>
                  <a:schemeClr val="bg1"/>
                </a:solidFill>
                <a:effectLst/>
                <a:latin typeface="Open Sans" panose="020B0606030504020204" pitchFamily="34" charset="0"/>
              </a:rPr>
              <a:t>for meg: </a:t>
            </a:r>
            <a:r>
              <a:rPr lang="nb-NO" sz="6000" cap="all" dirty="0">
                <a:solidFill>
                  <a:schemeClr val="bg1"/>
                </a:solidFill>
                <a:latin typeface="WWFRegular"/>
              </a:rPr>
              <a:t>87%</a:t>
            </a:r>
          </a:p>
          <a:p>
            <a:pPr algn="ctr"/>
            <a:endParaRPr lang="nb-NO" i="1" dirty="0">
              <a:solidFill>
                <a:schemeClr val="bg1"/>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4502F249-7B0E-7860-BE2F-C98D46E121DC}"/>
              </a:ext>
            </a:extLst>
          </p:cNvPr>
          <p:cNvSpPr txBox="1"/>
          <p:nvPr/>
        </p:nvSpPr>
        <p:spPr>
          <a:xfrm>
            <a:off x="5876765" y="555526"/>
            <a:ext cx="3131840" cy="1846659"/>
          </a:xfrm>
          <a:prstGeom prst="rect">
            <a:avLst/>
          </a:prstGeom>
          <a:noFill/>
        </p:spPr>
        <p:txBody>
          <a:bodyPr wrap="square">
            <a:spAutoFit/>
          </a:bodyPr>
          <a:lstStyle/>
          <a:p>
            <a:pPr algn="ctr"/>
            <a:r>
              <a:rPr lang="nb-NO" b="0" i="1" dirty="0">
                <a:solidFill>
                  <a:schemeClr val="bg1"/>
                </a:solidFill>
                <a:effectLst/>
                <a:latin typeface="Open Sans" panose="020B0606030504020204" pitchFamily="34" charset="0"/>
              </a:rPr>
              <a:t>…tap av </a:t>
            </a:r>
            <a:r>
              <a:rPr lang="nb-NO" b="1" i="1" dirty="0">
                <a:solidFill>
                  <a:schemeClr val="bg1"/>
                </a:solidFill>
                <a:effectLst/>
                <a:latin typeface="Open Sans" panose="020B0606030504020204" pitchFamily="34" charset="0"/>
              </a:rPr>
              <a:t>natur og arter er like alvorlig </a:t>
            </a:r>
            <a:r>
              <a:rPr lang="nb-NO" b="0" i="1" dirty="0">
                <a:solidFill>
                  <a:schemeClr val="bg1"/>
                </a:solidFill>
                <a:effectLst/>
                <a:latin typeface="Open Sans" panose="020B0606030504020204" pitchFamily="34" charset="0"/>
              </a:rPr>
              <a:t>som </a:t>
            </a:r>
            <a:r>
              <a:rPr lang="nb-NO" b="0" i="1" dirty="0" err="1">
                <a:solidFill>
                  <a:schemeClr val="bg1"/>
                </a:solidFill>
                <a:effectLst/>
                <a:latin typeface="Open Sans" panose="020B0606030504020204" pitchFamily="34" charset="0"/>
              </a:rPr>
              <a:t>klimaendinger</a:t>
            </a:r>
            <a:r>
              <a:rPr lang="nb-NO" b="0" i="1" dirty="0">
                <a:solidFill>
                  <a:schemeClr val="bg1"/>
                </a:solidFill>
                <a:effectLst/>
                <a:latin typeface="Open Sans" panose="020B0606030504020204" pitchFamily="34" charset="0"/>
              </a:rPr>
              <a:t>:</a:t>
            </a:r>
          </a:p>
          <a:p>
            <a:pPr algn="ctr"/>
            <a:r>
              <a:rPr lang="nb-NO" sz="6000" b="0" i="0" cap="all" dirty="0">
                <a:solidFill>
                  <a:schemeClr val="bg1"/>
                </a:solidFill>
                <a:effectLst/>
                <a:latin typeface="WWFRegular"/>
              </a:rPr>
              <a:t>75%</a:t>
            </a:r>
          </a:p>
        </p:txBody>
      </p:sp>
      <p:sp>
        <p:nvSpPr>
          <p:cNvPr id="3" name="TextBox 2">
            <a:extLst>
              <a:ext uri="{FF2B5EF4-FFF2-40B4-BE49-F238E27FC236}">
                <a16:creationId xmlns:a16="http://schemas.microsoft.com/office/drawing/2014/main" id="{3C8524CE-5195-5913-6A3F-16B7A9661281}"/>
              </a:ext>
            </a:extLst>
          </p:cNvPr>
          <p:cNvSpPr txBox="1"/>
          <p:nvPr/>
        </p:nvSpPr>
        <p:spPr>
          <a:xfrm>
            <a:off x="-252536" y="941115"/>
            <a:ext cx="3654152" cy="1846659"/>
          </a:xfrm>
          <a:prstGeom prst="rect">
            <a:avLst/>
          </a:prstGeom>
          <a:noFill/>
        </p:spPr>
        <p:txBody>
          <a:bodyPr wrap="square">
            <a:spAutoFit/>
          </a:bodyPr>
          <a:lstStyle/>
          <a:p>
            <a:pPr algn="ctr"/>
            <a:r>
              <a:rPr lang="nb-NO" dirty="0">
                <a:solidFill>
                  <a:schemeClr val="bg1"/>
                </a:solidFill>
              </a:rPr>
              <a:t>…norske politikere må </a:t>
            </a:r>
            <a:r>
              <a:rPr lang="nb-NO" b="1" dirty="0">
                <a:solidFill>
                  <a:schemeClr val="bg1"/>
                </a:solidFill>
              </a:rPr>
              <a:t>gjøre langt mer for å stanse naturtapet</a:t>
            </a:r>
            <a:r>
              <a:rPr lang="nb-NO" dirty="0">
                <a:solidFill>
                  <a:schemeClr val="bg1"/>
                </a:solidFill>
              </a:rPr>
              <a:t>:</a:t>
            </a:r>
          </a:p>
          <a:p>
            <a:pPr algn="ctr"/>
            <a:r>
              <a:rPr lang="nb-NO" sz="6000" dirty="0">
                <a:solidFill>
                  <a:schemeClr val="bg1"/>
                </a:solidFill>
              </a:rPr>
              <a:t>70%</a:t>
            </a:r>
          </a:p>
        </p:txBody>
      </p:sp>
    </p:spTree>
    <p:extLst>
      <p:ext uri="{BB962C8B-B14F-4D97-AF65-F5344CB8AC3E}">
        <p14:creationId xmlns:p14="http://schemas.microsoft.com/office/powerpoint/2010/main" val="1680145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65BB365-458F-37C9-19B2-BEAFF84A145A}"/>
              </a:ext>
            </a:extLst>
          </p:cNvPr>
          <p:cNvSpPr>
            <a:spLocks noGrp="1"/>
          </p:cNvSpPr>
          <p:nvPr>
            <p:ph type="pic" sz="quarter" idx="12"/>
          </p:nvPr>
        </p:nvSpPr>
        <p:spPr/>
      </p:sp>
      <p:sp>
        <p:nvSpPr>
          <p:cNvPr id="3" name="Footer Placeholder 2">
            <a:extLst>
              <a:ext uri="{FF2B5EF4-FFF2-40B4-BE49-F238E27FC236}">
                <a16:creationId xmlns:a16="http://schemas.microsoft.com/office/drawing/2014/main" id="{FE25AF45-A6A6-1515-E647-4DE6A30DF862}"/>
              </a:ext>
            </a:extLst>
          </p:cNvPr>
          <p:cNvSpPr>
            <a:spLocks noGrp="1"/>
          </p:cNvSpPr>
          <p:nvPr>
            <p:ph type="ftr" sz="quarter" idx="11"/>
          </p:nvPr>
        </p:nvSpPr>
        <p:spPr/>
        <p:txBody>
          <a:bodyPr/>
          <a:lstStyle/>
          <a:p>
            <a:r>
              <a:rPr lang="nb-NO"/>
              <a:t>University of Bergen</a:t>
            </a:r>
            <a:endParaRPr lang="nb-NO" dirty="0"/>
          </a:p>
        </p:txBody>
      </p:sp>
      <p:sp>
        <p:nvSpPr>
          <p:cNvPr id="4" name="TextBox 3">
            <a:extLst>
              <a:ext uri="{FF2B5EF4-FFF2-40B4-BE49-F238E27FC236}">
                <a16:creationId xmlns:a16="http://schemas.microsoft.com/office/drawing/2014/main" id="{3D1F582F-F199-AE7E-2726-AB141AA8EADB}"/>
              </a:ext>
            </a:extLst>
          </p:cNvPr>
          <p:cNvSpPr txBox="1"/>
          <p:nvPr/>
        </p:nvSpPr>
        <p:spPr>
          <a:xfrm>
            <a:off x="6455922" y="4068159"/>
            <a:ext cx="1059647" cy="276999"/>
          </a:xfrm>
          <a:prstGeom prst="rect">
            <a:avLst/>
          </a:prstGeom>
          <a:noFill/>
        </p:spPr>
        <p:txBody>
          <a:bodyPr wrap="square" rtlCol="0">
            <a:spAutoFit/>
          </a:bodyPr>
          <a:lstStyle/>
          <a:p>
            <a:r>
              <a:rPr lang="nb-NO" sz="1200" dirty="0">
                <a:solidFill>
                  <a:srgbClr val="C00000"/>
                </a:solidFill>
              </a:rPr>
              <a:t>2030-mål </a:t>
            </a:r>
          </a:p>
        </p:txBody>
      </p:sp>
      <p:pic>
        <p:nvPicPr>
          <p:cNvPr id="2050" name="Picture 2">
            <a:extLst>
              <a:ext uri="{FF2B5EF4-FFF2-40B4-BE49-F238E27FC236}">
                <a16:creationId xmlns:a16="http://schemas.microsoft.com/office/drawing/2014/main" id="{984A0D02-C507-2A17-76D4-2BCE2FBA4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24528" cy="52450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3BEF13-A29D-013A-79FA-5FA0666B62CB}"/>
              </a:ext>
            </a:extLst>
          </p:cNvPr>
          <p:cNvSpPr txBox="1"/>
          <p:nvPr/>
        </p:nvSpPr>
        <p:spPr>
          <a:xfrm>
            <a:off x="6588224" y="4731990"/>
            <a:ext cx="2416111" cy="369332"/>
          </a:xfrm>
          <a:prstGeom prst="rect">
            <a:avLst/>
          </a:prstGeom>
          <a:noFill/>
        </p:spPr>
        <p:txBody>
          <a:bodyPr wrap="none" rtlCol="0">
            <a:spAutoFit/>
          </a:bodyPr>
          <a:lstStyle/>
          <a:p>
            <a:r>
              <a:rPr lang="nb-NO" dirty="0">
                <a:solidFill>
                  <a:schemeClr val="bg1"/>
                </a:solidFill>
              </a:rPr>
              <a:t>(19. Desember, 2022)</a:t>
            </a:r>
          </a:p>
        </p:txBody>
      </p:sp>
    </p:spTree>
    <p:extLst>
      <p:ext uri="{BB962C8B-B14F-4D97-AF65-F5344CB8AC3E}">
        <p14:creationId xmlns:p14="http://schemas.microsoft.com/office/powerpoint/2010/main" val="3251697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D24FDD-9049-F38E-228C-6B5CD8C8E273}"/>
              </a:ext>
            </a:extLst>
          </p:cNvPr>
          <p:cNvSpPr>
            <a:spLocks noGrp="1"/>
          </p:cNvSpPr>
          <p:nvPr>
            <p:ph type="ftr" sz="quarter" idx="11"/>
          </p:nvPr>
        </p:nvSpPr>
        <p:spPr>
          <a:xfrm>
            <a:off x="1404000" y="267494"/>
            <a:ext cx="6336000" cy="385200"/>
          </a:xfrm>
        </p:spPr>
        <p:txBody>
          <a:bodyPr/>
          <a:lstStyle/>
          <a:p>
            <a:r>
              <a:rPr lang="nb-NO"/>
              <a:t>University of Bergen</a:t>
            </a:r>
            <a:endParaRPr lang="nb-NO" dirty="0"/>
          </a:p>
        </p:txBody>
      </p:sp>
      <p:graphicFrame>
        <p:nvGraphicFramePr>
          <p:cNvPr id="6" name="Diagram 5">
            <a:extLst>
              <a:ext uri="{FF2B5EF4-FFF2-40B4-BE49-F238E27FC236}">
                <a16:creationId xmlns:a16="http://schemas.microsoft.com/office/drawing/2014/main" id="{228D8DE8-DB02-40E7-C4E8-3260956141B1}"/>
              </a:ext>
            </a:extLst>
          </p:cNvPr>
          <p:cNvGraphicFramePr/>
          <p:nvPr>
            <p:extLst>
              <p:ext uri="{D42A27DB-BD31-4B8C-83A1-F6EECF244321}">
                <p14:modId xmlns:p14="http://schemas.microsoft.com/office/powerpoint/2010/main" val="3199971406"/>
              </p:ext>
            </p:extLst>
          </p:nvPr>
        </p:nvGraphicFramePr>
        <p:xfrm>
          <a:off x="1454602" y="621196"/>
          <a:ext cx="5997718" cy="4326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a:extLst>
              <a:ext uri="{FF2B5EF4-FFF2-40B4-BE49-F238E27FC236}">
                <a16:creationId xmlns:a16="http://schemas.microsoft.com/office/drawing/2014/main" id="{5EAFDF8A-4843-822F-94BB-3D5E184D826C}"/>
              </a:ext>
            </a:extLst>
          </p:cNvPr>
          <p:cNvGraphicFramePr/>
          <p:nvPr>
            <p:extLst>
              <p:ext uri="{D42A27DB-BD31-4B8C-83A1-F6EECF244321}">
                <p14:modId xmlns:p14="http://schemas.microsoft.com/office/powerpoint/2010/main" val="3697103514"/>
              </p:ext>
            </p:extLst>
          </p:nvPr>
        </p:nvGraphicFramePr>
        <p:xfrm>
          <a:off x="5580112" y="555526"/>
          <a:ext cx="2808312" cy="11217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2" name="Group 21">
            <a:extLst>
              <a:ext uri="{FF2B5EF4-FFF2-40B4-BE49-F238E27FC236}">
                <a16:creationId xmlns:a16="http://schemas.microsoft.com/office/drawing/2014/main" id="{DA4D3D09-BC51-6921-3324-23418421F6CB}"/>
              </a:ext>
            </a:extLst>
          </p:cNvPr>
          <p:cNvGrpSpPr/>
          <p:nvPr/>
        </p:nvGrpSpPr>
        <p:grpSpPr>
          <a:xfrm>
            <a:off x="611560" y="1203598"/>
            <a:ext cx="6768752" cy="1800200"/>
            <a:chOff x="348052" y="1123750"/>
            <a:chExt cx="4919843" cy="1800200"/>
          </a:xfrm>
        </p:grpSpPr>
        <p:sp>
          <p:nvSpPr>
            <p:cNvPr id="21" name="Block Arc 20">
              <a:extLst>
                <a:ext uri="{FF2B5EF4-FFF2-40B4-BE49-F238E27FC236}">
                  <a16:creationId xmlns:a16="http://schemas.microsoft.com/office/drawing/2014/main" id="{4FF5172F-5FDC-F868-2A59-837B0DBD4C12}"/>
                </a:ext>
              </a:extLst>
            </p:cNvPr>
            <p:cNvSpPr/>
            <p:nvPr/>
          </p:nvSpPr>
          <p:spPr>
            <a:xfrm flipH="1">
              <a:off x="2243907" y="1123750"/>
              <a:ext cx="1207177" cy="1800200"/>
            </a:xfrm>
            <a:prstGeom prst="blockArc">
              <a:avLst>
                <a:gd name="adj1" fmla="val 19039119"/>
                <a:gd name="adj2" fmla="val 2489806"/>
                <a:gd name="adj3" fmla="val 166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8" name="Group 7">
              <a:extLst>
                <a:ext uri="{FF2B5EF4-FFF2-40B4-BE49-F238E27FC236}">
                  <a16:creationId xmlns:a16="http://schemas.microsoft.com/office/drawing/2014/main" id="{63977B5E-FB9F-1DD7-7218-0B6968DADE23}"/>
                </a:ext>
              </a:extLst>
            </p:cNvPr>
            <p:cNvGrpSpPr/>
            <p:nvPr/>
          </p:nvGrpSpPr>
          <p:grpSpPr>
            <a:xfrm>
              <a:off x="4078050" y="2211710"/>
              <a:ext cx="1037445" cy="518598"/>
              <a:chOff x="2232244" y="1353611"/>
              <a:chExt cx="1037445" cy="518598"/>
            </a:xfrm>
          </p:grpSpPr>
          <p:sp>
            <p:nvSpPr>
              <p:cNvPr id="9" name="Rectangle 8">
                <a:extLst>
                  <a:ext uri="{FF2B5EF4-FFF2-40B4-BE49-F238E27FC236}">
                    <a16:creationId xmlns:a16="http://schemas.microsoft.com/office/drawing/2014/main" id="{0A6292B4-80EB-66A9-F5E5-56323B40F393}"/>
                  </a:ext>
                </a:extLst>
              </p:cNvPr>
              <p:cNvSpPr/>
              <p:nvPr/>
            </p:nvSpPr>
            <p:spPr>
              <a:xfrm>
                <a:off x="2232244" y="1353611"/>
                <a:ext cx="1037445" cy="518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8C7CFB35-4B0D-AD94-FB71-2C4622D78A02}"/>
                  </a:ext>
                </a:extLst>
              </p:cNvPr>
              <p:cNvSpPr txBox="1"/>
              <p:nvPr/>
            </p:nvSpPr>
            <p:spPr>
              <a:xfrm>
                <a:off x="2232244" y="1353611"/>
                <a:ext cx="1037445" cy="5185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nb-NO" sz="3200" kern="1200" dirty="0"/>
              </a:p>
            </p:txBody>
          </p:sp>
        </p:grpSp>
        <p:grpSp>
          <p:nvGrpSpPr>
            <p:cNvPr id="11" name="Group 10">
              <a:extLst>
                <a:ext uri="{FF2B5EF4-FFF2-40B4-BE49-F238E27FC236}">
                  <a16:creationId xmlns:a16="http://schemas.microsoft.com/office/drawing/2014/main" id="{76F2A4BA-39C4-1AA5-BC83-1D6D3EF56A8D}"/>
                </a:ext>
              </a:extLst>
            </p:cNvPr>
            <p:cNvGrpSpPr/>
            <p:nvPr/>
          </p:nvGrpSpPr>
          <p:grpSpPr>
            <a:xfrm>
              <a:off x="4230450" y="2364110"/>
              <a:ext cx="1037445" cy="518598"/>
              <a:chOff x="2232244" y="1353611"/>
              <a:chExt cx="1037445" cy="518598"/>
            </a:xfrm>
          </p:grpSpPr>
          <p:sp>
            <p:nvSpPr>
              <p:cNvPr id="12" name="Rectangle 11">
                <a:extLst>
                  <a:ext uri="{FF2B5EF4-FFF2-40B4-BE49-F238E27FC236}">
                    <a16:creationId xmlns:a16="http://schemas.microsoft.com/office/drawing/2014/main" id="{CC75D096-CE87-4F84-43E3-5DAA6663B26B}"/>
                  </a:ext>
                </a:extLst>
              </p:cNvPr>
              <p:cNvSpPr/>
              <p:nvPr/>
            </p:nvSpPr>
            <p:spPr>
              <a:xfrm>
                <a:off x="2232244" y="1353611"/>
                <a:ext cx="1037445" cy="518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D3A29E43-9451-1D16-7375-071666D59080}"/>
                  </a:ext>
                </a:extLst>
              </p:cNvPr>
              <p:cNvSpPr txBox="1"/>
              <p:nvPr/>
            </p:nvSpPr>
            <p:spPr>
              <a:xfrm>
                <a:off x="2232244" y="1353611"/>
                <a:ext cx="1037445" cy="5185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nb-NO" sz="3200" kern="1200" dirty="0"/>
              </a:p>
            </p:txBody>
          </p:sp>
        </p:grpSp>
        <p:graphicFrame>
          <p:nvGraphicFramePr>
            <p:cNvPr id="20" name="Diagram 19">
              <a:extLst>
                <a:ext uri="{FF2B5EF4-FFF2-40B4-BE49-F238E27FC236}">
                  <a16:creationId xmlns:a16="http://schemas.microsoft.com/office/drawing/2014/main" id="{B4122E7F-067F-7CF1-C0CF-0833E69D0B25}"/>
                </a:ext>
              </a:extLst>
            </p:cNvPr>
            <p:cNvGraphicFramePr/>
            <p:nvPr>
              <p:extLst>
                <p:ext uri="{D42A27DB-BD31-4B8C-83A1-F6EECF244321}">
                  <p14:modId xmlns:p14="http://schemas.microsoft.com/office/powerpoint/2010/main" val="4084058716"/>
                </p:ext>
              </p:extLst>
            </p:nvPr>
          </p:nvGraphicFramePr>
          <p:xfrm>
            <a:off x="348052" y="1487299"/>
            <a:ext cx="2111896" cy="112177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graphicFrame>
        <p:nvGraphicFramePr>
          <p:cNvPr id="32" name="Diagram 31">
            <a:extLst>
              <a:ext uri="{FF2B5EF4-FFF2-40B4-BE49-F238E27FC236}">
                <a16:creationId xmlns:a16="http://schemas.microsoft.com/office/drawing/2014/main" id="{9530D6F0-2797-DF50-FB36-A953E6027165}"/>
              </a:ext>
            </a:extLst>
          </p:cNvPr>
          <p:cNvGraphicFramePr/>
          <p:nvPr>
            <p:extLst>
              <p:ext uri="{D42A27DB-BD31-4B8C-83A1-F6EECF244321}">
                <p14:modId xmlns:p14="http://schemas.microsoft.com/office/powerpoint/2010/main" val="1940127430"/>
              </p:ext>
            </p:extLst>
          </p:nvPr>
        </p:nvGraphicFramePr>
        <p:xfrm>
          <a:off x="5484440" y="2211710"/>
          <a:ext cx="2831976" cy="140980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4" name="Oval 3">
            <a:extLst>
              <a:ext uri="{FF2B5EF4-FFF2-40B4-BE49-F238E27FC236}">
                <a16:creationId xmlns:a16="http://schemas.microsoft.com/office/drawing/2014/main" id="{6DB63229-64FE-F6C2-7DF3-BD2A333868F1}"/>
              </a:ext>
            </a:extLst>
          </p:cNvPr>
          <p:cNvSpPr/>
          <p:nvPr/>
        </p:nvSpPr>
        <p:spPr>
          <a:xfrm>
            <a:off x="820546" y="4775119"/>
            <a:ext cx="215716" cy="215716"/>
          </a:xfrm>
          <a:prstGeom prst="ellipse">
            <a:avLst/>
          </a:prstGeom>
          <a:solidFill>
            <a:schemeClr val="tx2">
              <a:lumMod val="40000"/>
              <a:lumOff val="60000"/>
            </a:schemeClr>
          </a:solidFill>
          <a:ln>
            <a:solidFill>
              <a:schemeClr val="tx2"/>
            </a:solid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nb-NO" sz="1000" dirty="0"/>
          </a:p>
        </p:txBody>
      </p:sp>
      <p:sp>
        <p:nvSpPr>
          <p:cNvPr id="5" name="Oval 4">
            <a:extLst>
              <a:ext uri="{FF2B5EF4-FFF2-40B4-BE49-F238E27FC236}">
                <a16:creationId xmlns:a16="http://schemas.microsoft.com/office/drawing/2014/main" id="{6D2066E0-EA16-8815-5218-9F44981BA15A}"/>
              </a:ext>
            </a:extLst>
          </p:cNvPr>
          <p:cNvSpPr/>
          <p:nvPr/>
        </p:nvSpPr>
        <p:spPr>
          <a:xfrm>
            <a:off x="1687352" y="4772801"/>
            <a:ext cx="220352" cy="220352"/>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nb-NO" sz="1000" dirty="0"/>
          </a:p>
        </p:txBody>
      </p:sp>
      <p:grpSp>
        <p:nvGrpSpPr>
          <p:cNvPr id="14" name="Group 13">
            <a:extLst>
              <a:ext uri="{FF2B5EF4-FFF2-40B4-BE49-F238E27FC236}">
                <a16:creationId xmlns:a16="http://schemas.microsoft.com/office/drawing/2014/main" id="{1C4DF66A-3D27-D156-FB28-0BD0152CDA27}"/>
              </a:ext>
            </a:extLst>
          </p:cNvPr>
          <p:cNvGrpSpPr/>
          <p:nvPr/>
        </p:nvGrpSpPr>
        <p:grpSpPr>
          <a:xfrm>
            <a:off x="611560" y="3003798"/>
            <a:ext cx="6768751" cy="1800200"/>
            <a:chOff x="348052" y="1195758"/>
            <a:chExt cx="4919843" cy="1800200"/>
          </a:xfrm>
        </p:grpSpPr>
        <p:sp>
          <p:nvSpPr>
            <p:cNvPr id="15" name="Block Arc 14">
              <a:extLst>
                <a:ext uri="{FF2B5EF4-FFF2-40B4-BE49-F238E27FC236}">
                  <a16:creationId xmlns:a16="http://schemas.microsoft.com/office/drawing/2014/main" id="{74C1523C-1584-DD6A-E7AD-CBDD21AAC1C0}"/>
                </a:ext>
              </a:extLst>
            </p:cNvPr>
            <p:cNvSpPr/>
            <p:nvPr/>
          </p:nvSpPr>
          <p:spPr>
            <a:xfrm flipH="1">
              <a:off x="2243907" y="1195758"/>
              <a:ext cx="1037445" cy="1800200"/>
            </a:xfrm>
            <a:prstGeom prst="blockArc">
              <a:avLst>
                <a:gd name="adj1" fmla="val 18428625"/>
                <a:gd name="adj2" fmla="val 3648529"/>
                <a:gd name="adj3" fmla="val 929"/>
              </a:avLst>
            </a:prstGeom>
            <a:solidFill>
              <a:schemeClr val="bg1"/>
            </a:solidFill>
            <a:ln>
              <a:solidFill>
                <a:schemeClr val="accent5"/>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5" name="Rectangle 34">
              <a:extLst>
                <a:ext uri="{FF2B5EF4-FFF2-40B4-BE49-F238E27FC236}">
                  <a16:creationId xmlns:a16="http://schemas.microsoft.com/office/drawing/2014/main" id="{F802BE69-964D-DE1D-2A22-EE42F3CE4DF5}"/>
                </a:ext>
              </a:extLst>
            </p:cNvPr>
            <p:cNvSpPr/>
            <p:nvPr/>
          </p:nvSpPr>
          <p:spPr>
            <a:xfrm>
              <a:off x="4078050" y="2211710"/>
              <a:ext cx="1037445" cy="518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a:extLst>
                <a:ext uri="{FF2B5EF4-FFF2-40B4-BE49-F238E27FC236}">
                  <a16:creationId xmlns:a16="http://schemas.microsoft.com/office/drawing/2014/main" id="{27AD760A-2DCF-3F38-DE11-3A1400DC49E1}"/>
                </a:ext>
              </a:extLst>
            </p:cNvPr>
            <p:cNvSpPr/>
            <p:nvPr/>
          </p:nvSpPr>
          <p:spPr>
            <a:xfrm>
              <a:off x="4230450" y="2364110"/>
              <a:ext cx="1037445" cy="518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9" name="Diagram 18">
              <a:extLst>
                <a:ext uri="{FF2B5EF4-FFF2-40B4-BE49-F238E27FC236}">
                  <a16:creationId xmlns:a16="http://schemas.microsoft.com/office/drawing/2014/main" id="{496B3B71-7479-3525-25B4-BC22A3E1FCC2}"/>
                </a:ext>
              </a:extLst>
            </p:cNvPr>
            <p:cNvGraphicFramePr/>
            <p:nvPr>
              <p:extLst>
                <p:ext uri="{D42A27DB-BD31-4B8C-83A1-F6EECF244321}">
                  <p14:modId xmlns:p14="http://schemas.microsoft.com/office/powerpoint/2010/main" val="3652714318"/>
                </p:ext>
              </p:extLst>
            </p:nvPr>
          </p:nvGraphicFramePr>
          <p:xfrm>
            <a:off x="348052" y="1487298"/>
            <a:ext cx="2111896" cy="136433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38" name="TextBox 37">
            <a:extLst>
              <a:ext uri="{FF2B5EF4-FFF2-40B4-BE49-F238E27FC236}">
                <a16:creationId xmlns:a16="http://schemas.microsoft.com/office/drawing/2014/main" id="{BFB9ED42-0449-1D07-66C1-60280374EA50}"/>
              </a:ext>
            </a:extLst>
          </p:cNvPr>
          <p:cNvSpPr txBox="1"/>
          <p:nvPr/>
        </p:nvSpPr>
        <p:spPr>
          <a:xfrm>
            <a:off x="1011559" y="4772801"/>
            <a:ext cx="752129" cy="246221"/>
          </a:xfrm>
          <a:prstGeom prst="rect">
            <a:avLst/>
          </a:prstGeom>
          <a:noFill/>
        </p:spPr>
        <p:txBody>
          <a:bodyPr wrap="square" rtlCol="0">
            <a:spAutoFit/>
          </a:bodyPr>
          <a:lstStyle/>
          <a:p>
            <a:r>
              <a:rPr lang="nb-NO" sz="1000" dirty="0">
                <a:solidFill>
                  <a:schemeClr val="tx1">
                    <a:lumMod val="50000"/>
                    <a:lumOff val="50000"/>
                  </a:schemeClr>
                </a:solidFill>
              </a:rPr>
              <a:t>2030-mål </a:t>
            </a:r>
          </a:p>
        </p:txBody>
      </p:sp>
      <p:sp>
        <p:nvSpPr>
          <p:cNvPr id="39" name="TextBox 38">
            <a:extLst>
              <a:ext uri="{FF2B5EF4-FFF2-40B4-BE49-F238E27FC236}">
                <a16:creationId xmlns:a16="http://schemas.microsoft.com/office/drawing/2014/main" id="{979D724F-17B8-1504-F397-D0FE4A0E5022}"/>
              </a:ext>
            </a:extLst>
          </p:cNvPr>
          <p:cNvSpPr txBox="1"/>
          <p:nvPr/>
        </p:nvSpPr>
        <p:spPr>
          <a:xfrm>
            <a:off x="1907461" y="4773801"/>
            <a:ext cx="864339" cy="246221"/>
          </a:xfrm>
          <a:prstGeom prst="rect">
            <a:avLst/>
          </a:prstGeom>
          <a:noFill/>
        </p:spPr>
        <p:txBody>
          <a:bodyPr wrap="none" rtlCol="0">
            <a:spAutoFit/>
          </a:bodyPr>
          <a:lstStyle/>
          <a:p>
            <a:r>
              <a:rPr lang="nb-NO" sz="1000" dirty="0">
                <a:solidFill>
                  <a:schemeClr val="tx1">
                    <a:lumMod val="50000"/>
                    <a:lumOff val="50000"/>
                  </a:schemeClr>
                </a:solidFill>
              </a:rPr>
              <a:t>Ikke tidfesta</a:t>
            </a:r>
          </a:p>
        </p:txBody>
      </p:sp>
      <p:pic>
        <p:nvPicPr>
          <p:cNvPr id="3076" name="Picture 4" descr="Kunming-Montreal Global Biodiversity Framework- All You Need to Know | UPSC  - IAS EXPRESS">
            <a:extLst>
              <a:ext uri="{FF2B5EF4-FFF2-40B4-BE49-F238E27FC236}">
                <a16:creationId xmlns:a16="http://schemas.microsoft.com/office/drawing/2014/main" id="{96964F0A-AE5A-3B81-A6C6-C27BEC314075}"/>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141858" y="74854"/>
            <a:ext cx="2905560" cy="1452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BFBC785-9E76-8DAB-CB73-E179CC8FA5BC}"/>
              </a:ext>
            </a:extLst>
          </p:cNvPr>
          <p:cNvSpPr txBox="1"/>
          <p:nvPr/>
        </p:nvSpPr>
        <p:spPr>
          <a:xfrm>
            <a:off x="5940152" y="3651870"/>
            <a:ext cx="2880320" cy="1384995"/>
          </a:xfrm>
          <a:custGeom>
            <a:avLst/>
            <a:gdLst>
              <a:gd name="connsiteX0" fmla="*/ 0 w 2880320"/>
              <a:gd name="connsiteY0" fmla="*/ 0 h 1384995"/>
              <a:gd name="connsiteX1" fmla="*/ 547261 w 2880320"/>
              <a:gd name="connsiteY1" fmla="*/ 0 h 1384995"/>
              <a:gd name="connsiteX2" fmla="*/ 1036915 w 2880320"/>
              <a:gd name="connsiteY2" fmla="*/ 0 h 1384995"/>
              <a:gd name="connsiteX3" fmla="*/ 1670586 w 2880320"/>
              <a:gd name="connsiteY3" fmla="*/ 0 h 1384995"/>
              <a:gd name="connsiteX4" fmla="*/ 2217846 w 2880320"/>
              <a:gd name="connsiteY4" fmla="*/ 0 h 1384995"/>
              <a:gd name="connsiteX5" fmla="*/ 2880320 w 2880320"/>
              <a:gd name="connsiteY5" fmla="*/ 0 h 1384995"/>
              <a:gd name="connsiteX6" fmla="*/ 2880320 w 2880320"/>
              <a:gd name="connsiteY6" fmla="*/ 489365 h 1384995"/>
              <a:gd name="connsiteX7" fmla="*/ 2880320 w 2880320"/>
              <a:gd name="connsiteY7" fmla="*/ 951030 h 1384995"/>
              <a:gd name="connsiteX8" fmla="*/ 2880320 w 2880320"/>
              <a:gd name="connsiteY8" fmla="*/ 1384995 h 1384995"/>
              <a:gd name="connsiteX9" fmla="*/ 2361862 w 2880320"/>
              <a:gd name="connsiteY9" fmla="*/ 1384995 h 1384995"/>
              <a:gd name="connsiteX10" fmla="*/ 1785798 w 2880320"/>
              <a:gd name="connsiteY10" fmla="*/ 1384995 h 1384995"/>
              <a:gd name="connsiteX11" fmla="*/ 1209734 w 2880320"/>
              <a:gd name="connsiteY11" fmla="*/ 1384995 h 1384995"/>
              <a:gd name="connsiteX12" fmla="*/ 662474 w 2880320"/>
              <a:gd name="connsiteY12" fmla="*/ 1384995 h 1384995"/>
              <a:gd name="connsiteX13" fmla="*/ 0 w 2880320"/>
              <a:gd name="connsiteY13" fmla="*/ 1384995 h 1384995"/>
              <a:gd name="connsiteX14" fmla="*/ 0 w 2880320"/>
              <a:gd name="connsiteY14" fmla="*/ 895630 h 1384995"/>
              <a:gd name="connsiteX15" fmla="*/ 0 w 2880320"/>
              <a:gd name="connsiteY15" fmla="*/ 406265 h 1384995"/>
              <a:gd name="connsiteX16" fmla="*/ 0 w 2880320"/>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0320" h="1384995" extrusionOk="0">
                <a:moveTo>
                  <a:pt x="0" y="0"/>
                </a:moveTo>
                <a:cubicBezTo>
                  <a:pt x="259597" y="-48939"/>
                  <a:pt x="304282" y="26873"/>
                  <a:pt x="547261" y="0"/>
                </a:cubicBezTo>
                <a:cubicBezTo>
                  <a:pt x="790240" y="-26873"/>
                  <a:pt x="912540" y="46904"/>
                  <a:pt x="1036915" y="0"/>
                </a:cubicBezTo>
                <a:cubicBezTo>
                  <a:pt x="1161290" y="-46904"/>
                  <a:pt x="1365431" y="55365"/>
                  <a:pt x="1670586" y="0"/>
                </a:cubicBezTo>
                <a:cubicBezTo>
                  <a:pt x="1975741" y="-55365"/>
                  <a:pt x="2046041" y="51079"/>
                  <a:pt x="2217846" y="0"/>
                </a:cubicBezTo>
                <a:cubicBezTo>
                  <a:pt x="2389651" y="-51079"/>
                  <a:pt x="2585298" y="29504"/>
                  <a:pt x="2880320" y="0"/>
                </a:cubicBezTo>
                <a:cubicBezTo>
                  <a:pt x="2882730" y="214376"/>
                  <a:pt x="2880158" y="260851"/>
                  <a:pt x="2880320" y="489365"/>
                </a:cubicBezTo>
                <a:cubicBezTo>
                  <a:pt x="2880482" y="717880"/>
                  <a:pt x="2869319" y="742713"/>
                  <a:pt x="2880320" y="951030"/>
                </a:cubicBezTo>
                <a:cubicBezTo>
                  <a:pt x="2891321" y="1159347"/>
                  <a:pt x="2873635" y="1279704"/>
                  <a:pt x="2880320" y="1384995"/>
                </a:cubicBezTo>
                <a:cubicBezTo>
                  <a:pt x="2670913" y="1419648"/>
                  <a:pt x="2522099" y="1371357"/>
                  <a:pt x="2361862" y="1384995"/>
                </a:cubicBezTo>
                <a:cubicBezTo>
                  <a:pt x="2201625" y="1398633"/>
                  <a:pt x="2023376" y="1346627"/>
                  <a:pt x="1785798" y="1384995"/>
                </a:cubicBezTo>
                <a:cubicBezTo>
                  <a:pt x="1548220" y="1423363"/>
                  <a:pt x="1383484" y="1334818"/>
                  <a:pt x="1209734" y="1384995"/>
                </a:cubicBezTo>
                <a:cubicBezTo>
                  <a:pt x="1035984" y="1435172"/>
                  <a:pt x="890712" y="1349571"/>
                  <a:pt x="662474" y="1384995"/>
                </a:cubicBezTo>
                <a:cubicBezTo>
                  <a:pt x="434236" y="1420419"/>
                  <a:pt x="199527" y="1306414"/>
                  <a:pt x="0" y="1384995"/>
                </a:cubicBezTo>
                <a:cubicBezTo>
                  <a:pt x="-54680" y="1149872"/>
                  <a:pt x="22318" y="1000876"/>
                  <a:pt x="0" y="895630"/>
                </a:cubicBezTo>
                <a:cubicBezTo>
                  <a:pt x="-22318" y="790384"/>
                  <a:pt x="56894" y="529124"/>
                  <a:pt x="0" y="406265"/>
                </a:cubicBezTo>
                <a:cubicBezTo>
                  <a:pt x="-56894" y="283406"/>
                  <a:pt x="20996" y="175787"/>
                  <a:pt x="0" y="0"/>
                </a:cubicBezTo>
                <a:close/>
              </a:path>
            </a:pathLst>
          </a:custGeom>
          <a:noFill/>
          <a:ln w="28575">
            <a:solidFill>
              <a:srgbClr val="01A398"/>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nb-NO" sz="1400" dirty="0">
                <a:solidFill>
                  <a:srgbClr val="01A398"/>
                </a:solidFill>
              </a:rPr>
              <a:t>Fire </a:t>
            </a:r>
            <a:r>
              <a:rPr lang="nb-NO" sz="1400" b="1" dirty="0">
                <a:solidFill>
                  <a:srgbClr val="01A398"/>
                </a:solidFill>
              </a:rPr>
              <a:t>overordna mål</a:t>
            </a:r>
          </a:p>
          <a:p>
            <a:pPr marL="171450" indent="-171450">
              <a:buFont typeface="Arial" panose="020B0604020202020204" pitchFamily="34" charset="0"/>
              <a:buChar char="•"/>
            </a:pPr>
            <a:r>
              <a:rPr lang="nb-NO" sz="1400" b="1" dirty="0">
                <a:solidFill>
                  <a:schemeClr val="accent3"/>
                </a:solidFill>
              </a:rPr>
              <a:t> Stoppe tap av natur</a:t>
            </a:r>
            <a:endParaRPr lang="nb-NO" sz="1400" dirty="0">
              <a:solidFill>
                <a:schemeClr val="tx1">
                  <a:lumMod val="50000"/>
                  <a:lumOff val="50000"/>
                </a:schemeClr>
              </a:solidFill>
            </a:endParaRPr>
          </a:p>
          <a:p>
            <a:pPr marL="228600" indent="-228600">
              <a:buFont typeface="Arial" panose="020B0604020202020204" pitchFamily="34" charset="0"/>
              <a:buChar char="•"/>
            </a:pPr>
            <a:r>
              <a:rPr lang="nb-NO" sz="1400" b="1" dirty="0">
                <a:solidFill>
                  <a:schemeClr val="accent3"/>
                </a:solidFill>
              </a:rPr>
              <a:t>Bærekraftig bruk</a:t>
            </a:r>
          </a:p>
          <a:p>
            <a:pPr marL="228600" indent="-228600">
              <a:buFont typeface="Arial" panose="020B0604020202020204" pitchFamily="34" charset="0"/>
              <a:buChar char="•"/>
            </a:pPr>
            <a:r>
              <a:rPr lang="nb-NO" sz="1400" b="1" dirty="0">
                <a:solidFill>
                  <a:schemeClr val="accent4">
                    <a:lumMod val="75000"/>
                  </a:schemeClr>
                </a:solidFill>
              </a:rPr>
              <a:t>Fordeling av naturgoder</a:t>
            </a:r>
            <a:r>
              <a:rPr lang="nb-NO" sz="1400" dirty="0">
                <a:solidFill>
                  <a:schemeClr val="tx1">
                    <a:lumMod val="50000"/>
                    <a:lumOff val="50000"/>
                  </a:schemeClr>
                </a:solidFill>
              </a:rPr>
              <a:t> </a:t>
            </a:r>
          </a:p>
          <a:p>
            <a:pPr marL="228600" indent="-228600">
              <a:buFont typeface="Arial" panose="020B0604020202020204" pitchFamily="34" charset="0"/>
              <a:buChar char="•"/>
            </a:pPr>
            <a:r>
              <a:rPr lang="nb-NO" sz="1400" b="1" dirty="0">
                <a:solidFill>
                  <a:schemeClr val="accent5"/>
                </a:solidFill>
              </a:rPr>
              <a:t>Ressurser til gjennomføring</a:t>
            </a:r>
          </a:p>
          <a:p>
            <a:r>
              <a:rPr lang="nb-NO" sz="1400" dirty="0">
                <a:solidFill>
                  <a:srgbClr val="01A398"/>
                </a:solidFill>
              </a:rPr>
              <a:t>skal oppfylles </a:t>
            </a:r>
            <a:r>
              <a:rPr lang="nb-NO" sz="1400" b="1" dirty="0">
                <a:solidFill>
                  <a:srgbClr val="01A398"/>
                </a:solidFill>
              </a:rPr>
              <a:t>innen 2050</a:t>
            </a:r>
          </a:p>
        </p:txBody>
      </p:sp>
    </p:spTree>
    <p:extLst>
      <p:ext uri="{BB962C8B-B14F-4D97-AF65-F5344CB8AC3E}">
        <p14:creationId xmlns:p14="http://schemas.microsoft.com/office/powerpoint/2010/main" val="32030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8" grpId="0">
        <p:bldAsOne/>
      </p:bldGraphic>
      <p:bldGraphic spid="32" grpId="0">
        <p:bldAsOne/>
      </p:bldGraphic>
      <p:bldP spid="4" grpId="0" animBg="1"/>
      <p:bldP spid="5" grpId="0" animBg="1"/>
      <p:bldP spid="38" grpId="0"/>
      <p:bldP spid="39" grpId="0"/>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3">
            <a:extLst>
              <a:ext uri="{FF2B5EF4-FFF2-40B4-BE49-F238E27FC236}">
                <a16:creationId xmlns:a16="http://schemas.microsoft.com/office/drawing/2014/main" id="{6751611E-30D4-4329-ADB6-65FAFA9200B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60032" y="109909"/>
            <a:ext cx="4235956" cy="4982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F83C33-E8FF-483E-9E7F-49E2A3085654}"/>
              </a:ext>
            </a:extLst>
          </p:cNvPr>
          <p:cNvSpPr txBox="1"/>
          <p:nvPr/>
        </p:nvSpPr>
        <p:spPr>
          <a:xfrm>
            <a:off x="107504" y="4866501"/>
            <a:ext cx="5226559" cy="276999"/>
          </a:xfrm>
          <a:prstGeom prst="rect">
            <a:avLst/>
          </a:prstGeom>
          <a:noFill/>
        </p:spPr>
        <p:txBody>
          <a:bodyPr wrap="none" rtlCol="0">
            <a:spAutoFit/>
          </a:bodyPr>
          <a:lstStyle/>
          <a:p>
            <a:r>
              <a:rPr lang="nb-NO" sz="1200" dirty="0">
                <a:solidFill>
                  <a:schemeClr val="tx2"/>
                </a:solidFill>
              </a:rPr>
              <a:t>(</a:t>
            </a:r>
            <a:r>
              <a:rPr lang="nb-NO" sz="1200" dirty="0">
                <a:solidFill>
                  <a:schemeClr val="accent3"/>
                </a:solidFill>
              </a:rPr>
              <a:t>Naturpanelet, 2019, </a:t>
            </a:r>
            <a:r>
              <a:rPr lang="nb-NO" sz="1200" dirty="0">
                <a:solidFill>
                  <a:schemeClr val="accent1"/>
                </a:solidFill>
              </a:rPr>
              <a:t>Bar-On m fl 2018, </a:t>
            </a:r>
            <a:r>
              <a:rPr lang="nb-NO" sz="1200" dirty="0" err="1">
                <a:solidFill>
                  <a:schemeClr val="accent2"/>
                </a:solidFill>
              </a:rPr>
              <a:t>Elhacham</a:t>
            </a:r>
            <a:r>
              <a:rPr lang="nb-NO" sz="1200" dirty="0">
                <a:solidFill>
                  <a:schemeClr val="accent2"/>
                </a:solidFill>
              </a:rPr>
              <a:t> m fl. 2020, </a:t>
            </a:r>
            <a:r>
              <a:rPr lang="nb-NO" sz="1200" dirty="0">
                <a:solidFill>
                  <a:schemeClr val="accent1"/>
                </a:solidFill>
              </a:rPr>
              <a:t>UNEP 2021</a:t>
            </a:r>
            <a:r>
              <a:rPr lang="nb-NO" sz="1200" dirty="0">
                <a:solidFill>
                  <a:schemeClr val="tx2"/>
                </a:solidFill>
              </a:rPr>
              <a:t>)</a:t>
            </a:r>
          </a:p>
        </p:txBody>
      </p:sp>
      <p:sp>
        <p:nvSpPr>
          <p:cNvPr id="2" name="TextBox 1">
            <a:extLst>
              <a:ext uri="{FF2B5EF4-FFF2-40B4-BE49-F238E27FC236}">
                <a16:creationId xmlns:a16="http://schemas.microsoft.com/office/drawing/2014/main" id="{8096C53E-1826-48D2-8337-98FC30FF3F7C}"/>
              </a:ext>
            </a:extLst>
          </p:cNvPr>
          <p:cNvSpPr txBox="1"/>
          <p:nvPr/>
        </p:nvSpPr>
        <p:spPr>
          <a:xfrm>
            <a:off x="323528" y="339502"/>
            <a:ext cx="4332996" cy="4154984"/>
          </a:xfrm>
          <a:prstGeom prst="rect">
            <a:avLst/>
          </a:prstGeom>
          <a:noFill/>
        </p:spPr>
        <p:txBody>
          <a:bodyPr wrap="square" rtlCol="0">
            <a:spAutoFit/>
          </a:bodyPr>
          <a:lstStyle/>
          <a:p>
            <a:pPr algn="ctr"/>
            <a:r>
              <a:rPr lang="nb-NO" sz="2800" b="1" dirty="0">
                <a:solidFill>
                  <a:schemeClr val="accent1"/>
                </a:solidFill>
                <a:latin typeface="Arial Black" panose="020B0A04020102020204" pitchFamily="34" charset="0"/>
              </a:rPr>
              <a:t>Og bakom synger verdensøkonomien.. </a:t>
            </a:r>
          </a:p>
          <a:p>
            <a:pPr algn="ctr"/>
            <a:endParaRPr lang="nb-NO" sz="1400" b="1" dirty="0">
              <a:solidFill>
                <a:schemeClr val="accent1"/>
              </a:solidFill>
            </a:endParaRPr>
          </a:p>
          <a:p>
            <a:pPr algn="ctr"/>
            <a:r>
              <a:rPr lang="nb-NO" sz="2000" b="1" i="1" dirty="0">
                <a:solidFill>
                  <a:schemeClr val="accent3"/>
                </a:solidFill>
              </a:rPr>
              <a:t>De siste 50 år…</a:t>
            </a:r>
          </a:p>
          <a:p>
            <a:pPr algn="ctr"/>
            <a:r>
              <a:rPr lang="nb-NO" sz="2000" b="1" i="1" dirty="0">
                <a:solidFill>
                  <a:schemeClr val="accent3"/>
                </a:solidFill>
              </a:rPr>
              <a:t>verdens befolkning </a:t>
            </a:r>
            <a:r>
              <a:rPr lang="nb-NO" sz="2000" b="1" i="1" u="sng" dirty="0">
                <a:solidFill>
                  <a:schemeClr val="accent3"/>
                </a:solidFill>
              </a:rPr>
              <a:t>x 2</a:t>
            </a:r>
          </a:p>
          <a:p>
            <a:pPr algn="ctr"/>
            <a:r>
              <a:rPr lang="nb-NO" sz="2000" b="1" i="1" dirty="0">
                <a:solidFill>
                  <a:schemeClr val="accent3"/>
                </a:solidFill>
              </a:rPr>
              <a:t>bruk av energi, ressurser, mat </a:t>
            </a:r>
            <a:r>
              <a:rPr lang="nb-NO" sz="2000" b="1" i="1" u="sng" dirty="0">
                <a:solidFill>
                  <a:schemeClr val="accent3"/>
                </a:solidFill>
              </a:rPr>
              <a:t>x 3</a:t>
            </a:r>
          </a:p>
          <a:p>
            <a:pPr algn="ctr"/>
            <a:r>
              <a:rPr lang="nb-NO" sz="2000" b="1" i="1" dirty="0">
                <a:solidFill>
                  <a:schemeClr val="accent3"/>
                </a:solidFill>
              </a:rPr>
              <a:t>økonomien </a:t>
            </a:r>
            <a:r>
              <a:rPr lang="nb-NO" sz="2000" b="1" i="1" u="sng" dirty="0">
                <a:solidFill>
                  <a:schemeClr val="accent3"/>
                </a:solidFill>
              </a:rPr>
              <a:t>x 5</a:t>
            </a:r>
            <a:r>
              <a:rPr lang="nb-NO" sz="2000" b="1" i="1" dirty="0">
                <a:solidFill>
                  <a:schemeClr val="accent3"/>
                </a:solidFill>
              </a:rPr>
              <a:t> </a:t>
            </a:r>
          </a:p>
          <a:p>
            <a:pPr algn="ctr"/>
            <a:r>
              <a:rPr lang="nb-NO" sz="2000" b="1" i="1" dirty="0">
                <a:solidFill>
                  <a:schemeClr val="accent3"/>
                </a:solidFill>
              </a:rPr>
              <a:t>handel </a:t>
            </a:r>
            <a:r>
              <a:rPr lang="nb-NO" sz="2000" b="1" i="1" u="sng" dirty="0">
                <a:solidFill>
                  <a:schemeClr val="accent3"/>
                </a:solidFill>
              </a:rPr>
              <a:t>x 10</a:t>
            </a:r>
          </a:p>
          <a:p>
            <a:pPr algn="ctr"/>
            <a:endParaRPr lang="nb-NO" sz="1400" b="1" u="sng" dirty="0">
              <a:solidFill>
                <a:schemeClr val="accent2"/>
              </a:solidFill>
            </a:endParaRPr>
          </a:p>
          <a:p>
            <a:pPr algn="ctr"/>
            <a:r>
              <a:rPr lang="nb-NO" sz="2000" b="1" i="1" u="sng" dirty="0">
                <a:solidFill>
                  <a:schemeClr val="accent2"/>
                </a:solidFill>
              </a:rPr>
              <a:t>Tingene</a:t>
            </a:r>
            <a:r>
              <a:rPr lang="nb-NO" sz="2000" b="1" i="1" dirty="0">
                <a:solidFill>
                  <a:schemeClr val="accent2"/>
                </a:solidFill>
              </a:rPr>
              <a:t> våre veier mer enn alle verdens dyr og planter…</a:t>
            </a:r>
          </a:p>
          <a:p>
            <a:pPr algn="ctr"/>
            <a:endParaRPr lang="nb-NO" sz="1000" b="1" dirty="0">
              <a:solidFill>
                <a:schemeClr val="accent2"/>
              </a:solidFill>
            </a:endParaRPr>
          </a:p>
          <a:p>
            <a:pPr algn="ctr"/>
            <a:endParaRPr lang="nb-NO" sz="1000" b="1" dirty="0">
              <a:solidFill>
                <a:schemeClr val="accent2"/>
              </a:solidFill>
            </a:endParaRPr>
          </a:p>
          <a:p>
            <a:pPr algn="ctr"/>
            <a:endParaRPr lang="nb-NO" sz="2000" b="1" dirty="0">
              <a:solidFill>
                <a:schemeClr val="accent3"/>
              </a:solidFill>
            </a:endParaRPr>
          </a:p>
        </p:txBody>
      </p:sp>
      <p:pic>
        <p:nvPicPr>
          <p:cNvPr id="4" name="Picture 2">
            <a:extLst>
              <a:ext uri="{FF2B5EF4-FFF2-40B4-BE49-F238E27FC236}">
                <a16:creationId xmlns:a16="http://schemas.microsoft.com/office/drawing/2014/main" id="{71DF490A-9D5C-42D7-9B92-8ACF530E213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14085" y="266750"/>
            <a:ext cx="706387" cy="1059581"/>
          </a:xfrm>
          <a:prstGeom prst="rect">
            <a:avLst/>
          </a:prstGeom>
          <a:solidFill>
            <a:srgbClr val="FFFFFF">
              <a:shade val="85000"/>
            </a:srgbClr>
          </a:solidFill>
          <a:ln w="1905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18A8DF3A-8A0F-0F65-AD35-26EFA86040F4}"/>
              </a:ext>
            </a:extLst>
          </p:cNvPr>
          <p:cNvSpPr txBox="1"/>
          <p:nvPr/>
        </p:nvSpPr>
        <p:spPr>
          <a:xfrm>
            <a:off x="1331640" y="3867894"/>
            <a:ext cx="2448272" cy="923330"/>
          </a:xfrm>
          <a:prstGeom prst="rect">
            <a:avLst/>
          </a:prstGeom>
          <a:solidFill>
            <a:srgbClr val="FFFF00"/>
          </a:solidFill>
          <a:ln w="38100">
            <a:solidFill>
              <a:srgbClr val="FFFF00"/>
            </a:solidFill>
          </a:ln>
        </p:spPr>
        <p:txBody>
          <a:bodyPr wrap="square" rtlCol="0">
            <a:spAutoFit/>
          </a:bodyPr>
          <a:lstStyle/>
          <a:p>
            <a:pPr algn="ctr"/>
            <a:r>
              <a:rPr lang="nb-NO" b="1" dirty="0">
                <a:solidFill>
                  <a:srgbClr val="C00000"/>
                </a:solidFill>
              </a:rPr>
              <a:t>Naturrisiko *koster* 10% av verdens samlede økonomi</a:t>
            </a:r>
          </a:p>
        </p:txBody>
      </p:sp>
    </p:spTree>
    <p:extLst>
      <p:ext uri="{BB962C8B-B14F-4D97-AF65-F5344CB8AC3E}">
        <p14:creationId xmlns:p14="http://schemas.microsoft.com/office/powerpoint/2010/main" val="100569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957303-8158-F4C8-01C8-47D50D9741CF}"/>
              </a:ext>
            </a:extLst>
          </p:cNvPr>
          <p:cNvSpPr>
            <a:spLocks noGrp="1"/>
          </p:cNvSpPr>
          <p:nvPr>
            <p:ph type="ftr" sz="quarter" idx="11"/>
          </p:nvPr>
        </p:nvSpPr>
        <p:spPr>
          <a:xfrm>
            <a:off x="1404000" y="388800"/>
            <a:ext cx="6336000" cy="385200"/>
          </a:xfrm>
        </p:spPr>
        <p:txBody>
          <a:bodyPr>
            <a:normAutofit/>
          </a:bodyPr>
          <a:lstStyle/>
          <a:p>
            <a:pPr>
              <a:spcAft>
                <a:spcPts val="600"/>
              </a:spcAft>
            </a:pPr>
            <a:r>
              <a:rPr lang="nb-NO"/>
              <a:t>University of Bergen</a:t>
            </a:r>
          </a:p>
        </p:txBody>
      </p:sp>
      <p:sp>
        <p:nvSpPr>
          <p:cNvPr id="7" name="AutoShape 6" descr="Stockholm Resilience logo, link to start page">
            <a:extLst>
              <a:ext uri="{FF2B5EF4-FFF2-40B4-BE49-F238E27FC236}">
                <a16:creationId xmlns:a16="http://schemas.microsoft.com/office/drawing/2014/main" id="{34E39BC0-40EF-06B7-6C80-77F670B3AE5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nvGrpSpPr>
          <p:cNvPr id="9" name="Group 8">
            <a:extLst>
              <a:ext uri="{FF2B5EF4-FFF2-40B4-BE49-F238E27FC236}">
                <a16:creationId xmlns:a16="http://schemas.microsoft.com/office/drawing/2014/main" id="{9129F74A-E7FC-50F7-C54C-3A7F27990182}"/>
              </a:ext>
            </a:extLst>
          </p:cNvPr>
          <p:cNvGrpSpPr/>
          <p:nvPr/>
        </p:nvGrpSpPr>
        <p:grpSpPr>
          <a:xfrm>
            <a:off x="11028" y="216024"/>
            <a:ext cx="11763762" cy="5020022"/>
            <a:chOff x="1115616" y="662641"/>
            <a:chExt cx="11763762" cy="5020022"/>
          </a:xfrm>
        </p:grpSpPr>
        <p:pic>
          <p:nvPicPr>
            <p:cNvPr id="1026" name="Picture 2">
              <a:extLst>
                <a:ext uri="{FF2B5EF4-FFF2-40B4-BE49-F238E27FC236}">
                  <a16:creationId xmlns:a16="http://schemas.microsoft.com/office/drawing/2014/main" id="{52F3F45E-5CE1-F13D-4076-390F7737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62641"/>
              <a:ext cx="11763762" cy="50200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ockholm Resilience Centre - Stockholm Resilience Centre">
              <a:extLst>
                <a:ext uri="{FF2B5EF4-FFF2-40B4-BE49-F238E27FC236}">
                  <a16:creationId xmlns:a16="http://schemas.microsoft.com/office/drawing/2014/main" id="{4BCAEBA2-24E3-3340-133C-EFAD16DC822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628916" y="4951189"/>
              <a:ext cx="1472952" cy="4639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a:extLst>
              <a:ext uri="{FF2B5EF4-FFF2-40B4-BE49-F238E27FC236}">
                <a16:creationId xmlns:a16="http://schemas.microsoft.com/office/drawing/2014/main" id="{1C804566-E1D2-B7BE-0B39-31122A1D8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5486"/>
            <a:ext cx="2630978" cy="210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9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0312-7E46-4DA0-B1DE-A17EE74F73F5}"/>
              </a:ext>
            </a:extLst>
          </p:cNvPr>
          <p:cNvSpPr>
            <a:spLocks noGrp="1"/>
          </p:cNvSpPr>
          <p:nvPr>
            <p:ph type="title"/>
          </p:nvPr>
        </p:nvSpPr>
        <p:spPr>
          <a:xfrm>
            <a:off x="323528" y="267494"/>
            <a:ext cx="8496944" cy="489701"/>
          </a:xfrm>
        </p:spPr>
        <p:txBody>
          <a:bodyPr/>
          <a:lstStyle/>
          <a:p>
            <a:r>
              <a:rPr lang="en-US" dirty="0"/>
              <a:t>Det </a:t>
            </a:r>
            <a:r>
              <a:rPr lang="en-US" dirty="0" err="1"/>
              <a:t>biologiske</a:t>
            </a:r>
            <a:r>
              <a:rPr lang="en-US" dirty="0"/>
              <a:t> </a:t>
            </a:r>
            <a:r>
              <a:rPr lang="en-US" dirty="0" err="1"/>
              <a:t>mangfoldet</a:t>
            </a:r>
            <a:r>
              <a:rPr lang="en-US" dirty="0"/>
              <a:t> </a:t>
            </a:r>
            <a:r>
              <a:rPr lang="en-US" dirty="0" err="1"/>
              <a:t>på</a:t>
            </a:r>
            <a:r>
              <a:rPr lang="en-US" dirty="0"/>
              <a:t> </a:t>
            </a:r>
            <a:r>
              <a:rPr lang="en-US" dirty="0" err="1"/>
              <a:t>jorda</a:t>
            </a:r>
            <a:r>
              <a:rPr lang="en-US" dirty="0"/>
              <a:t> er </a:t>
            </a:r>
            <a:r>
              <a:rPr lang="en-US" dirty="0" err="1"/>
              <a:t>trua</a:t>
            </a:r>
            <a:endParaRPr lang="nb-NO" dirty="0"/>
          </a:p>
        </p:txBody>
      </p:sp>
      <p:sp>
        <p:nvSpPr>
          <p:cNvPr id="3" name="Content Placeholder 2">
            <a:extLst>
              <a:ext uri="{FF2B5EF4-FFF2-40B4-BE49-F238E27FC236}">
                <a16:creationId xmlns:a16="http://schemas.microsoft.com/office/drawing/2014/main" id="{4F8287C4-08D8-4639-A2E8-D410F8DF6210}"/>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F1308417-AD26-4D9F-AD0C-879AB8E2370D}"/>
              </a:ext>
            </a:extLst>
          </p:cNvPr>
          <p:cNvPicPr>
            <a:picLocks noChangeAspect="1"/>
          </p:cNvPicPr>
          <p:nvPr/>
        </p:nvPicPr>
        <p:blipFill rotWithShape="1">
          <a:blip r:embed="rId3"/>
          <a:srcRect r="22506"/>
          <a:stretch/>
        </p:blipFill>
        <p:spPr>
          <a:xfrm>
            <a:off x="35496" y="1001243"/>
            <a:ext cx="6912768" cy="4378819"/>
          </a:xfrm>
          <a:prstGeom prst="rect">
            <a:avLst/>
          </a:prstGeom>
        </p:spPr>
      </p:pic>
      <p:sp>
        <p:nvSpPr>
          <p:cNvPr id="7" name="Rectangle 6">
            <a:extLst>
              <a:ext uri="{FF2B5EF4-FFF2-40B4-BE49-F238E27FC236}">
                <a16:creationId xmlns:a16="http://schemas.microsoft.com/office/drawing/2014/main" id="{C6B3B966-CEED-480F-BF38-740F19E65D1A}"/>
              </a:ext>
            </a:extLst>
          </p:cNvPr>
          <p:cNvSpPr/>
          <p:nvPr/>
        </p:nvSpPr>
        <p:spPr>
          <a:xfrm>
            <a:off x="6707710" y="4876006"/>
            <a:ext cx="2544810" cy="461665"/>
          </a:xfrm>
          <a:prstGeom prst="rect">
            <a:avLst/>
          </a:prstGeom>
        </p:spPr>
        <p:txBody>
          <a:bodyPr wrap="square">
            <a:spAutoFit/>
          </a:bodyPr>
          <a:lstStyle/>
          <a:p>
            <a:r>
              <a:rPr lang="nb-NO" sz="1200" dirty="0">
                <a:solidFill>
                  <a:schemeClr val="tx2"/>
                </a:solidFill>
              </a:rPr>
              <a:t>IPBES Global </a:t>
            </a:r>
            <a:r>
              <a:rPr lang="nb-NO" sz="1200" dirty="0" err="1">
                <a:solidFill>
                  <a:schemeClr val="tx2"/>
                </a:solidFill>
              </a:rPr>
              <a:t>Assessment</a:t>
            </a:r>
            <a:r>
              <a:rPr lang="nb-NO" sz="1200" dirty="0">
                <a:solidFill>
                  <a:schemeClr val="tx2"/>
                </a:solidFill>
              </a:rPr>
              <a:t> 2019 </a:t>
            </a:r>
          </a:p>
          <a:p>
            <a:endParaRPr lang="nb-NO" sz="1200" dirty="0">
              <a:solidFill>
                <a:schemeClr val="tx2"/>
              </a:solidFill>
            </a:endParaRPr>
          </a:p>
        </p:txBody>
      </p:sp>
      <p:sp>
        <p:nvSpPr>
          <p:cNvPr id="4" name="TextBox 3">
            <a:extLst>
              <a:ext uri="{FF2B5EF4-FFF2-40B4-BE49-F238E27FC236}">
                <a16:creationId xmlns:a16="http://schemas.microsoft.com/office/drawing/2014/main" id="{5048F28F-1D05-283A-908C-CF179E15C9DF}"/>
              </a:ext>
            </a:extLst>
          </p:cNvPr>
          <p:cNvSpPr txBox="1"/>
          <p:nvPr/>
        </p:nvSpPr>
        <p:spPr>
          <a:xfrm>
            <a:off x="6707710" y="1504404"/>
            <a:ext cx="2308098" cy="923330"/>
          </a:xfrm>
          <a:prstGeom prst="rect">
            <a:avLst/>
          </a:prstGeom>
          <a:solidFill>
            <a:srgbClr val="FFFF00"/>
          </a:solidFill>
          <a:ln w="38100">
            <a:solidFill>
              <a:srgbClr val="FFFF00"/>
            </a:solidFill>
          </a:ln>
        </p:spPr>
        <p:txBody>
          <a:bodyPr wrap="square" rtlCol="0">
            <a:spAutoFit/>
          </a:bodyPr>
          <a:lstStyle/>
          <a:p>
            <a:r>
              <a:rPr lang="nb-NO" b="1" dirty="0">
                <a:solidFill>
                  <a:srgbClr val="C00000"/>
                </a:solidFill>
              </a:rPr>
              <a:t>25% av artene trua</a:t>
            </a:r>
          </a:p>
          <a:p>
            <a:r>
              <a:rPr lang="nb-NO" b="1" dirty="0">
                <a:solidFill>
                  <a:srgbClr val="C00000"/>
                </a:solidFill>
              </a:rPr>
              <a:t>70% reduksjon i  antall ville dyr</a:t>
            </a:r>
          </a:p>
        </p:txBody>
      </p:sp>
      <p:pic>
        <p:nvPicPr>
          <p:cNvPr id="6" name="Picture 2" descr="http://whygreeneconomy.org/wp-content/uploads/2019/06/global_assessment_report_draft_cover_0.png">
            <a:extLst>
              <a:ext uri="{FF2B5EF4-FFF2-40B4-BE49-F238E27FC236}">
                <a16:creationId xmlns:a16="http://schemas.microsoft.com/office/drawing/2014/main" id="{76966BE7-F294-25E3-F4BE-C2BB40B63F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005" b="10656"/>
          <a:stretch/>
        </p:blipFill>
        <p:spPr bwMode="auto">
          <a:xfrm>
            <a:off x="7277607" y="2644476"/>
            <a:ext cx="1735580" cy="2231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79600B-5E1F-1410-7A35-1F3D63CE1A7B}"/>
              </a:ext>
            </a:extLst>
          </p:cNvPr>
          <p:cNvSpPr txBox="1"/>
          <p:nvPr/>
        </p:nvSpPr>
        <p:spPr>
          <a:xfrm>
            <a:off x="6660233" y="2571750"/>
            <a:ext cx="288032" cy="923330"/>
          </a:xfrm>
          <a:prstGeom prst="rect">
            <a:avLst/>
          </a:prstGeom>
          <a:solidFill>
            <a:schemeClr val="bg1">
              <a:lumMod val="95000"/>
            </a:schemeClr>
          </a:solidFill>
        </p:spPr>
        <p:txBody>
          <a:bodyPr wrap="square" rtlCol="0">
            <a:spAutoFit/>
          </a:bodyPr>
          <a:lstStyle/>
          <a:p>
            <a:endParaRPr lang="nb-NO" dirty="0"/>
          </a:p>
        </p:txBody>
      </p:sp>
    </p:spTree>
    <p:extLst>
      <p:ext uri="{BB962C8B-B14F-4D97-AF65-F5344CB8AC3E}">
        <p14:creationId xmlns:p14="http://schemas.microsoft.com/office/powerpoint/2010/main" val="24419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4EA088-F869-4877-A8EE-872967F67BC5}"/>
              </a:ext>
            </a:extLst>
          </p:cNvPr>
          <p:cNvSpPr/>
          <p:nvPr/>
        </p:nvSpPr>
        <p:spPr>
          <a:xfrm>
            <a:off x="-144016" y="-956642"/>
            <a:ext cx="9324528" cy="66967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50" dirty="0"/>
              <a:t> </a:t>
            </a:r>
          </a:p>
        </p:txBody>
      </p:sp>
      <p:pic>
        <p:nvPicPr>
          <p:cNvPr id="1028" name="Picture 4" descr="Planet Earth - Universe Today">
            <a:extLst>
              <a:ext uri="{FF2B5EF4-FFF2-40B4-BE49-F238E27FC236}">
                <a16:creationId xmlns:a16="http://schemas.microsoft.com/office/drawing/2014/main" id="{180567A8-157D-401D-9BDA-CD858810E7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68005" y="555526"/>
            <a:ext cx="3540200" cy="354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270349-A322-4550-B374-E7BE0A806819}"/>
              </a:ext>
            </a:extLst>
          </p:cNvPr>
          <p:cNvSpPr txBox="1"/>
          <p:nvPr/>
        </p:nvSpPr>
        <p:spPr>
          <a:xfrm>
            <a:off x="251520" y="342404"/>
            <a:ext cx="3194334" cy="1508105"/>
          </a:xfrm>
          <a:prstGeom prst="rect">
            <a:avLst/>
          </a:prstGeom>
          <a:noFill/>
        </p:spPr>
        <p:txBody>
          <a:bodyPr wrap="square" rtlCol="0">
            <a:spAutoFit/>
          </a:bodyPr>
          <a:lstStyle/>
          <a:p>
            <a:r>
              <a:rPr lang="nb-NO" b="1" dirty="0">
                <a:solidFill>
                  <a:schemeClr val="bg1"/>
                </a:solidFill>
              </a:rPr>
              <a:t>Naturens verdier må        tas med i beregningen</a:t>
            </a:r>
          </a:p>
          <a:p>
            <a:r>
              <a:rPr lang="nb-NO" sz="1400" i="1" dirty="0">
                <a:solidFill>
                  <a:schemeClr val="bg1">
                    <a:lumMod val="75000"/>
                  </a:schemeClr>
                </a:solidFill>
              </a:rPr>
              <a:t>Naturavgift, naturverdiberegninger, nasjonalt og lokalt naturregnskap, klima-, C-, areal-, og naturregnskap,  </a:t>
            </a:r>
            <a:r>
              <a:rPr lang="nb-NO" sz="1400" b="1" i="1" dirty="0">
                <a:solidFill>
                  <a:schemeClr val="bg1">
                    <a:lumMod val="75000"/>
                  </a:schemeClr>
                </a:solidFill>
              </a:rPr>
              <a:t>arealnøytralitet</a:t>
            </a:r>
            <a:r>
              <a:rPr lang="nb-NO" sz="1400" i="1" dirty="0">
                <a:solidFill>
                  <a:schemeClr val="bg1">
                    <a:lumMod val="75000"/>
                  </a:schemeClr>
                </a:solidFill>
              </a:rPr>
              <a:t>…?</a:t>
            </a:r>
            <a:endParaRPr lang="nb-NO" sz="1100" i="1" dirty="0">
              <a:solidFill>
                <a:schemeClr val="bg1">
                  <a:lumMod val="75000"/>
                </a:schemeClr>
              </a:solidFill>
            </a:endParaRPr>
          </a:p>
        </p:txBody>
      </p:sp>
      <p:sp>
        <p:nvSpPr>
          <p:cNvPr id="5" name="TextBox 4">
            <a:extLst>
              <a:ext uri="{FF2B5EF4-FFF2-40B4-BE49-F238E27FC236}">
                <a16:creationId xmlns:a16="http://schemas.microsoft.com/office/drawing/2014/main" id="{9043D318-02D3-421B-BCB9-56D49007D982}"/>
              </a:ext>
            </a:extLst>
          </p:cNvPr>
          <p:cNvSpPr txBox="1"/>
          <p:nvPr/>
        </p:nvSpPr>
        <p:spPr>
          <a:xfrm>
            <a:off x="6520165" y="267494"/>
            <a:ext cx="2322258" cy="2000548"/>
          </a:xfrm>
          <a:prstGeom prst="rect">
            <a:avLst/>
          </a:prstGeom>
          <a:noFill/>
        </p:spPr>
        <p:txBody>
          <a:bodyPr wrap="square" rtlCol="0">
            <a:spAutoFit/>
          </a:bodyPr>
          <a:lstStyle/>
          <a:p>
            <a:pPr algn="r"/>
            <a:r>
              <a:rPr lang="nb-NO" b="1" dirty="0">
                <a:solidFill>
                  <a:schemeClr val="bg1"/>
                </a:solidFill>
              </a:rPr>
              <a:t>Naturen må få plass rundt bordet</a:t>
            </a:r>
          </a:p>
          <a:p>
            <a:pPr algn="r"/>
            <a:r>
              <a:rPr lang="nb-NO" sz="1400" i="1" dirty="0">
                <a:solidFill>
                  <a:schemeClr val="bg1">
                    <a:lumMod val="75000"/>
                  </a:schemeClr>
                </a:solidFill>
              </a:rPr>
              <a:t>Plan og bygningsloven, Energiloven, Riksrevisjonen,  forvaltningspraksis, Utredningsforskriften..</a:t>
            </a:r>
          </a:p>
          <a:p>
            <a:pPr algn="r"/>
            <a:endParaRPr lang="nb-NO" dirty="0">
              <a:solidFill>
                <a:schemeClr val="bg1"/>
              </a:solidFill>
            </a:endParaRPr>
          </a:p>
        </p:txBody>
      </p:sp>
      <p:sp>
        <p:nvSpPr>
          <p:cNvPr id="6" name="TextBox 5">
            <a:extLst>
              <a:ext uri="{FF2B5EF4-FFF2-40B4-BE49-F238E27FC236}">
                <a16:creationId xmlns:a16="http://schemas.microsoft.com/office/drawing/2014/main" id="{EA51CD30-076C-4FAB-8B44-83AC962ECD19}"/>
              </a:ext>
            </a:extLst>
          </p:cNvPr>
          <p:cNvSpPr txBox="1"/>
          <p:nvPr/>
        </p:nvSpPr>
        <p:spPr>
          <a:xfrm>
            <a:off x="299876" y="4075787"/>
            <a:ext cx="4032448" cy="1015663"/>
          </a:xfrm>
          <a:prstGeom prst="rect">
            <a:avLst/>
          </a:prstGeom>
          <a:noFill/>
        </p:spPr>
        <p:txBody>
          <a:bodyPr wrap="square" rtlCol="0">
            <a:spAutoFit/>
          </a:bodyPr>
          <a:lstStyle/>
          <a:p>
            <a:r>
              <a:rPr lang="nb-NO" b="1" dirty="0">
                <a:solidFill>
                  <a:schemeClr val="bg1"/>
                </a:solidFill>
              </a:rPr>
              <a:t>Naturen må ha et rettsvern</a:t>
            </a:r>
          </a:p>
          <a:p>
            <a:r>
              <a:rPr lang="nb-NO" sz="1400" i="1" dirty="0">
                <a:solidFill>
                  <a:schemeClr val="bg1">
                    <a:lumMod val="75000"/>
                  </a:schemeClr>
                </a:solidFill>
              </a:rPr>
              <a:t>‘Dispensasjonskulturen’ i forvaltning av  naturmangfoldloven, klimaparagrafen, menneskerettighetene …</a:t>
            </a:r>
          </a:p>
        </p:txBody>
      </p:sp>
      <p:sp>
        <p:nvSpPr>
          <p:cNvPr id="8" name="TextBox 7">
            <a:extLst>
              <a:ext uri="{FF2B5EF4-FFF2-40B4-BE49-F238E27FC236}">
                <a16:creationId xmlns:a16="http://schemas.microsoft.com/office/drawing/2014/main" id="{66A67991-D6DB-4C88-BADE-447DFDA0EC21}"/>
              </a:ext>
            </a:extLst>
          </p:cNvPr>
          <p:cNvSpPr txBox="1"/>
          <p:nvPr/>
        </p:nvSpPr>
        <p:spPr>
          <a:xfrm>
            <a:off x="4932040" y="3799368"/>
            <a:ext cx="4032448" cy="1508105"/>
          </a:xfrm>
          <a:prstGeom prst="rect">
            <a:avLst/>
          </a:prstGeom>
          <a:noFill/>
        </p:spPr>
        <p:txBody>
          <a:bodyPr wrap="square" rtlCol="0">
            <a:spAutoFit/>
          </a:bodyPr>
          <a:lstStyle/>
          <a:p>
            <a:pPr algn="r"/>
            <a:r>
              <a:rPr lang="nb-NO" b="1" dirty="0">
                <a:solidFill>
                  <a:schemeClr val="bg1"/>
                </a:solidFill>
              </a:rPr>
              <a:t>Naturhensyn som </a:t>
            </a:r>
            <a:r>
              <a:rPr lang="nb-NO" b="1" i="1" u="sng" dirty="0">
                <a:solidFill>
                  <a:schemeClr val="bg1"/>
                </a:solidFill>
              </a:rPr>
              <a:t>forutsetning</a:t>
            </a:r>
            <a:r>
              <a:rPr lang="nb-NO" b="1" dirty="0">
                <a:solidFill>
                  <a:schemeClr val="bg1"/>
                </a:solidFill>
              </a:rPr>
              <a:t>, ikke bare i </a:t>
            </a:r>
            <a:r>
              <a:rPr lang="nb-NO" b="1" i="1" u="sng" dirty="0">
                <a:solidFill>
                  <a:schemeClr val="bg1"/>
                </a:solidFill>
              </a:rPr>
              <a:t>etterpåklokskap</a:t>
            </a:r>
          </a:p>
          <a:p>
            <a:pPr algn="r"/>
            <a:r>
              <a:rPr lang="nb-NO" sz="1400" i="1" dirty="0">
                <a:solidFill>
                  <a:schemeClr val="bg1">
                    <a:lumMod val="75000"/>
                  </a:schemeClr>
                </a:solidFill>
              </a:rPr>
              <a:t>‘</a:t>
            </a:r>
            <a:r>
              <a:rPr lang="nb-NO" sz="1400" i="1" dirty="0" err="1">
                <a:solidFill>
                  <a:schemeClr val="bg1">
                    <a:lumMod val="75000"/>
                  </a:schemeClr>
                </a:solidFill>
              </a:rPr>
              <a:t>mainstreaming</a:t>
            </a:r>
            <a:r>
              <a:rPr lang="nb-NO" sz="1400" i="1" dirty="0">
                <a:solidFill>
                  <a:schemeClr val="bg1">
                    <a:lumMod val="75000"/>
                  </a:schemeClr>
                </a:solidFill>
              </a:rPr>
              <a:t>’ av naturhensyn i alle samfunnssektorer og prosesser, </a:t>
            </a:r>
          </a:p>
          <a:p>
            <a:pPr algn="r"/>
            <a:r>
              <a:rPr lang="nb-NO" sz="1400" i="1" dirty="0">
                <a:solidFill>
                  <a:schemeClr val="bg1">
                    <a:lumMod val="75000"/>
                  </a:schemeClr>
                </a:solidFill>
              </a:rPr>
              <a:t>‘fakta har makta’ i beslutninger om natur</a:t>
            </a:r>
          </a:p>
          <a:p>
            <a:pPr algn="r"/>
            <a:endParaRPr lang="nb-NO" sz="1400" i="1" dirty="0">
              <a:solidFill>
                <a:schemeClr val="bg1">
                  <a:lumMod val="75000"/>
                </a:schemeClr>
              </a:solidFill>
            </a:endParaRPr>
          </a:p>
        </p:txBody>
      </p:sp>
      <p:sp>
        <p:nvSpPr>
          <p:cNvPr id="9" name="TextBox 8">
            <a:extLst>
              <a:ext uri="{FF2B5EF4-FFF2-40B4-BE49-F238E27FC236}">
                <a16:creationId xmlns:a16="http://schemas.microsoft.com/office/drawing/2014/main" id="{9BDDF5FF-5A12-470A-A848-298602AE4165}"/>
              </a:ext>
            </a:extLst>
          </p:cNvPr>
          <p:cNvSpPr txBox="1"/>
          <p:nvPr/>
        </p:nvSpPr>
        <p:spPr>
          <a:xfrm>
            <a:off x="2060720" y="2415378"/>
            <a:ext cx="5742639" cy="523220"/>
          </a:xfrm>
          <a:prstGeom prst="rect">
            <a:avLst/>
          </a:prstGeom>
          <a:noFill/>
        </p:spPr>
        <p:txBody>
          <a:bodyPr wrap="square" rtlCol="0">
            <a:spAutoFit/>
          </a:bodyPr>
          <a:lstStyle/>
          <a:p>
            <a:r>
              <a:rPr lang="nb-NO" sz="2800" b="1" dirty="0">
                <a:solidFill>
                  <a:srgbClr val="FFC000"/>
                </a:solidFill>
              </a:rPr>
              <a:t>Vinner naturen, vinner vi!</a:t>
            </a:r>
          </a:p>
        </p:txBody>
      </p:sp>
    </p:spTree>
    <p:extLst>
      <p:ext uri="{BB962C8B-B14F-4D97-AF65-F5344CB8AC3E}">
        <p14:creationId xmlns:p14="http://schemas.microsoft.com/office/powerpoint/2010/main" val="36460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82E9E5F9-659E-7646-BB31-FB73998E6859}"/>
              </a:ext>
            </a:extLst>
          </p:cNvPr>
          <p:cNvSpPr>
            <a:spLocks noGrp="1"/>
          </p:cNvSpPr>
          <p:nvPr>
            <p:ph type="body" sz="quarter" idx="10"/>
          </p:nvPr>
        </p:nvSpPr>
        <p:spPr/>
        <p:txBody>
          <a:bodyPr/>
          <a:lstStyle/>
          <a:p>
            <a:r>
              <a:rPr lang="nb-NO" dirty="0" err="1"/>
              <a:t>uib.no</a:t>
            </a:r>
            <a:endParaRPr lang="nb-NO" dirty="0"/>
          </a:p>
        </p:txBody>
      </p:sp>
    </p:spTree>
    <p:extLst>
      <p:ext uri="{BB962C8B-B14F-4D97-AF65-F5344CB8AC3E}">
        <p14:creationId xmlns:p14="http://schemas.microsoft.com/office/powerpoint/2010/main" val="168565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6D56-F920-6970-6F62-72D86204E7E5}"/>
              </a:ext>
            </a:extLst>
          </p:cNvPr>
          <p:cNvSpPr>
            <a:spLocks noGrp="1"/>
          </p:cNvSpPr>
          <p:nvPr>
            <p:ph type="title"/>
          </p:nvPr>
        </p:nvSpPr>
        <p:spPr>
          <a:xfrm>
            <a:off x="251520" y="425865"/>
            <a:ext cx="9146194" cy="489701"/>
          </a:xfrm>
        </p:spPr>
        <p:txBody>
          <a:bodyPr/>
          <a:lstStyle/>
          <a:p>
            <a:r>
              <a:rPr lang="nb-NO" sz="3200" dirty="0"/>
              <a:t>Når arter forsvinner rakner livsveven…</a:t>
            </a:r>
          </a:p>
        </p:txBody>
      </p:sp>
      <p:pic>
        <p:nvPicPr>
          <p:cNvPr id="5" name="Picture 2">
            <a:extLst>
              <a:ext uri="{FF2B5EF4-FFF2-40B4-BE49-F238E27FC236}">
                <a16:creationId xmlns:a16="http://schemas.microsoft.com/office/drawing/2014/main" id="{3930CE38-F057-8F24-A8AC-506368A3862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 r="57533" b="54597"/>
          <a:stretch/>
        </p:blipFill>
        <p:spPr bwMode="auto">
          <a:xfrm>
            <a:off x="179511" y="1287392"/>
            <a:ext cx="4547388" cy="3511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6E93D05-97D4-1EDD-6864-BE6C0BA580C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61679" t="53644"/>
          <a:stretch/>
        </p:blipFill>
        <p:spPr bwMode="auto">
          <a:xfrm>
            <a:off x="4716016" y="1275606"/>
            <a:ext cx="4285844" cy="37444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6DEE630-8F88-4DAF-B18F-4C00E33B9F95}"/>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t="46952" r="63599" b="26998"/>
          <a:stretch/>
        </p:blipFill>
        <p:spPr bwMode="auto">
          <a:xfrm>
            <a:off x="177315" y="1283514"/>
            <a:ext cx="1874404" cy="9688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2CDBA3-474D-E7C2-DD4B-FFD7B36FD2B5}"/>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70602" t="27337" r="-1075" b="44965"/>
          <a:stretch/>
        </p:blipFill>
        <p:spPr bwMode="auto">
          <a:xfrm>
            <a:off x="4860031" y="1275606"/>
            <a:ext cx="1656185" cy="1087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79D22A-BD2E-A8D5-365D-7A4D664BC637}"/>
              </a:ext>
            </a:extLst>
          </p:cNvPr>
          <p:cNvSpPr/>
          <p:nvPr/>
        </p:nvSpPr>
        <p:spPr>
          <a:xfrm>
            <a:off x="7020272" y="4820880"/>
            <a:ext cx="2544810" cy="461665"/>
          </a:xfrm>
          <a:prstGeom prst="rect">
            <a:avLst/>
          </a:prstGeom>
        </p:spPr>
        <p:txBody>
          <a:bodyPr wrap="square">
            <a:spAutoFit/>
          </a:bodyPr>
          <a:lstStyle/>
          <a:p>
            <a:r>
              <a:rPr lang="nb-NO" sz="1200" dirty="0" err="1">
                <a:solidFill>
                  <a:schemeClr val="tx2"/>
                </a:solidFill>
              </a:rPr>
              <a:t>Fricke</a:t>
            </a:r>
            <a:r>
              <a:rPr lang="nb-NO" sz="1200" dirty="0">
                <a:solidFill>
                  <a:schemeClr val="tx2"/>
                </a:solidFill>
              </a:rPr>
              <a:t> m fl. Science 2022 </a:t>
            </a:r>
          </a:p>
          <a:p>
            <a:endParaRPr lang="nb-NO" sz="1200" dirty="0">
              <a:solidFill>
                <a:schemeClr val="tx2"/>
              </a:solidFill>
            </a:endParaRPr>
          </a:p>
        </p:txBody>
      </p:sp>
    </p:spTree>
    <p:extLst>
      <p:ext uri="{BB962C8B-B14F-4D97-AF65-F5344CB8AC3E}">
        <p14:creationId xmlns:p14="http://schemas.microsoft.com/office/powerpoint/2010/main" val="2491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28F896-6AA7-C04E-8D3C-839535ECDC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771550"/>
            <a:ext cx="5921896" cy="2960948"/>
          </a:xfrm>
          <a:prstGeom prst="rect">
            <a:avLst/>
          </a:prstGeom>
        </p:spPr>
      </p:pic>
      <p:sp>
        <p:nvSpPr>
          <p:cNvPr id="4" name="TextBox 3"/>
          <p:cNvSpPr txBox="1"/>
          <p:nvPr/>
        </p:nvSpPr>
        <p:spPr>
          <a:xfrm>
            <a:off x="6588224" y="4887039"/>
            <a:ext cx="2627642" cy="276999"/>
          </a:xfrm>
          <a:prstGeom prst="rect">
            <a:avLst/>
          </a:prstGeom>
          <a:noFill/>
        </p:spPr>
        <p:txBody>
          <a:bodyPr wrap="none" rtlCol="0">
            <a:spAutoFit/>
          </a:bodyPr>
          <a:lstStyle/>
          <a:p>
            <a:r>
              <a:rPr lang="nb-NO" sz="1200" dirty="0">
                <a:solidFill>
                  <a:schemeClr val="tx2"/>
                </a:solidFill>
              </a:rPr>
              <a:t>(</a:t>
            </a:r>
            <a:r>
              <a:rPr lang="nb-NO" sz="1200" dirty="0" err="1">
                <a:solidFill>
                  <a:schemeClr val="tx2"/>
                </a:solidFill>
              </a:rPr>
              <a:t>Mahli</a:t>
            </a:r>
            <a:r>
              <a:rPr lang="nb-NO" sz="1200" dirty="0">
                <a:solidFill>
                  <a:schemeClr val="tx2"/>
                </a:solidFill>
              </a:rPr>
              <a:t> m fl. 2020</a:t>
            </a:r>
            <a:r>
              <a:rPr lang="nb-NO" sz="1200" dirty="0">
                <a:solidFill>
                  <a:schemeClr val="accent6"/>
                </a:solidFill>
              </a:rPr>
              <a:t>, Bar-On m fl 2018)</a:t>
            </a:r>
          </a:p>
        </p:txBody>
      </p:sp>
      <p:sp>
        <p:nvSpPr>
          <p:cNvPr id="7" name="TextBox 6">
            <a:extLst>
              <a:ext uri="{FF2B5EF4-FFF2-40B4-BE49-F238E27FC236}">
                <a16:creationId xmlns:a16="http://schemas.microsoft.com/office/drawing/2014/main" id="{CE7900B9-4E6E-004E-B9ED-925E5400EBB4}"/>
              </a:ext>
            </a:extLst>
          </p:cNvPr>
          <p:cNvSpPr txBox="1"/>
          <p:nvPr/>
        </p:nvSpPr>
        <p:spPr>
          <a:xfrm>
            <a:off x="179512" y="251741"/>
            <a:ext cx="8806129" cy="507831"/>
          </a:xfrm>
          <a:prstGeom prst="rect">
            <a:avLst/>
          </a:prstGeom>
          <a:noFill/>
        </p:spPr>
        <p:txBody>
          <a:bodyPr wrap="none" rtlCol="0">
            <a:spAutoFit/>
          </a:bodyPr>
          <a:lstStyle/>
          <a:p>
            <a:r>
              <a:rPr lang="en-US" sz="2700" b="1" dirty="0" err="1">
                <a:solidFill>
                  <a:schemeClr val="accent1"/>
                </a:solidFill>
                <a:latin typeface="Arial Black" panose="020B0A04020102020204" pitchFamily="34" charset="0"/>
              </a:rPr>
              <a:t>Fotosyntesen</a:t>
            </a:r>
            <a:r>
              <a:rPr lang="en-US" sz="2700" b="1" dirty="0">
                <a:solidFill>
                  <a:schemeClr val="accent1"/>
                </a:solidFill>
                <a:latin typeface="Arial Black" panose="020B0A04020102020204" pitchFamily="34" charset="0"/>
              </a:rPr>
              <a:t> – </a:t>
            </a:r>
            <a:r>
              <a:rPr lang="en-US" sz="2700" b="1" dirty="0" err="1">
                <a:solidFill>
                  <a:schemeClr val="accent1"/>
                </a:solidFill>
                <a:latin typeface="Arial Black" panose="020B0A04020102020204" pitchFamily="34" charset="0"/>
              </a:rPr>
              <a:t>jordas</a:t>
            </a:r>
            <a:r>
              <a:rPr lang="en-US" sz="2700" b="1" dirty="0">
                <a:solidFill>
                  <a:schemeClr val="accent1"/>
                </a:solidFill>
                <a:latin typeface="Arial Black" panose="020B0A04020102020204" pitchFamily="34" charset="0"/>
              </a:rPr>
              <a:t> </a:t>
            </a:r>
            <a:r>
              <a:rPr lang="en-US" sz="2700" b="1" dirty="0" err="1">
                <a:solidFill>
                  <a:schemeClr val="accent1"/>
                </a:solidFill>
                <a:latin typeface="Arial Black" panose="020B0A04020102020204" pitchFamily="34" charset="0"/>
              </a:rPr>
              <a:t>egen</a:t>
            </a:r>
            <a:r>
              <a:rPr lang="en-US" sz="2700" b="1" dirty="0">
                <a:solidFill>
                  <a:schemeClr val="accent1"/>
                </a:solidFill>
                <a:latin typeface="Arial Black" panose="020B0A04020102020204" pitchFamily="34" charset="0"/>
              </a:rPr>
              <a:t> </a:t>
            </a:r>
            <a:r>
              <a:rPr lang="en-US" sz="2700" b="1" dirty="0" err="1">
                <a:solidFill>
                  <a:schemeClr val="accent1"/>
                </a:solidFill>
                <a:latin typeface="Arial Black" panose="020B0A04020102020204" pitchFamily="34" charset="0"/>
              </a:rPr>
              <a:t>livspuls</a:t>
            </a:r>
            <a:r>
              <a:rPr lang="en-US" sz="2700" b="1" dirty="0">
                <a:solidFill>
                  <a:schemeClr val="accent1"/>
                </a:solidFill>
                <a:latin typeface="Arial Black" panose="020B0A04020102020204" pitchFamily="34" charset="0"/>
              </a:rPr>
              <a:t> – </a:t>
            </a:r>
            <a:r>
              <a:rPr lang="en-US" sz="2700" b="1" dirty="0" err="1">
                <a:solidFill>
                  <a:schemeClr val="accent1"/>
                </a:solidFill>
                <a:latin typeface="Arial Black" panose="020B0A04020102020204" pitchFamily="34" charset="0"/>
              </a:rPr>
              <a:t>svekkes</a:t>
            </a:r>
            <a:endParaRPr lang="en-US" sz="2700" b="1" dirty="0">
              <a:solidFill>
                <a:schemeClr val="accent1"/>
              </a:solidFill>
              <a:latin typeface="Arial Black" panose="020B0A04020102020204" pitchFamily="34" charset="0"/>
            </a:endParaRPr>
          </a:p>
        </p:txBody>
      </p:sp>
      <p:sp>
        <p:nvSpPr>
          <p:cNvPr id="2" name="TextBox 1">
            <a:extLst>
              <a:ext uri="{FF2B5EF4-FFF2-40B4-BE49-F238E27FC236}">
                <a16:creationId xmlns:a16="http://schemas.microsoft.com/office/drawing/2014/main" id="{C6CC8F54-5CBC-4577-BE9F-6C5F9172267F}"/>
              </a:ext>
            </a:extLst>
          </p:cNvPr>
          <p:cNvSpPr txBox="1"/>
          <p:nvPr/>
        </p:nvSpPr>
        <p:spPr>
          <a:xfrm>
            <a:off x="179512" y="3930610"/>
            <a:ext cx="1723549" cy="369332"/>
          </a:xfrm>
          <a:prstGeom prst="rect">
            <a:avLst/>
          </a:prstGeom>
          <a:noFill/>
        </p:spPr>
        <p:txBody>
          <a:bodyPr wrap="none" rtlCol="0">
            <a:spAutoFit/>
          </a:bodyPr>
          <a:lstStyle/>
          <a:p>
            <a:r>
              <a:rPr lang="nb-NO" b="1" dirty="0">
                <a:solidFill>
                  <a:schemeClr val="accent6"/>
                </a:solidFill>
              </a:rPr>
              <a:t>binder karbon</a:t>
            </a:r>
          </a:p>
        </p:txBody>
      </p:sp>
      <p:sp>
        <p:nvSpPr>
          <p:cNvPr id="8" name="TextBox 7">
            <a:extLst>
              <a:ext uri="{FF2B5EF4-FFF2-40B4-BE49-F238E27FC236}">
                <a16:creationId xmlns:a16="http://schemas.microsoft.com/office/drawing/2014/main" id="{9A55635A-E1EE-4F50-8390-275933D1EB9E}"/>
              </a:ext>
            </a:extLst>
          </p:cNvPr>
          <p:cNvSpPr txBox="1"/>
          <p:nvPr/>
        </p:nvSpPr>
        <p:spPr>
          <a:xfrm>
            <a:off x="1187624" y="4641335"/>
            <a:ext cx="2518638" cy="369332"/>
          </a:xfrm>
          <a:prstGeom prst="rect">
            <a:avLst/>
          </a:prstGeom>
          <a:noFill/>
        </p:spPr>
        <p:txBody>
          <a:bodyPr wrap="none" rtlCol="0">
            <a:spAutoFit/>
          </a:bodyPr>
          <a:lstStyle/>
          <a:p>
            <a:r>
              <a:rPr lang="nb-NO" b="1" dirty="0">
                <a:solidFill>
                  <a:schemeClr val="accent3"/>
                </a:solidFill>
              </a:rPr>
              <a:t>mat til folk og husdyr</a:t>
            </a:r>
          </a:p>
        </p:txBody>
      </p:sp>
      <p:sp>
        <p:nvSpPr>
          <p:cNvPr id="9" name="TextBox 8">
            <a:extLst>
              <a:ext uri="{FF2B5EF4-FFF2-40B4-BE49-F238E27FC236}">
                <a16:creationId xmlns:a16="http://schemas.microsoft.com/office/drawing/2014/main" id="{995D6C05-BECA-4DF2-ABF4-5294F76E1EAC}"/>
              </a:ext>
            </a:extLst>
          </p:cNvPr>
          <p:cNvSpPr txBox="1"/>
          <p:nvPr/>
        </p:nvSpPr>
        <p:spPr>
          <a:xfrm>
            <a:off x="1778204" y="3931748"/>
            <a:ext cx="1569660" cy="369332"/>
          </a:xfrm>
          <a:prstGeom prst="rect">
            <a:avLst/>
          </a:prstGeom>
          <a:noFill/>
        </p:spPr>
        <p:txBody>
          <a:bodyPr wrap="none" rtlCol="0">
            <a:spAutoFit/>
          </a:bodyPr>
          <a:lstStyle/>
          <a:p>
            <a:r>
              <a:rPr lang="nb-NO" b="1" dirty="0">
                <a:solidFill>
                  <a:schemeClr val="accent2"/>
                </a:solidFill>
              </a:rPr>
              <a:t>demper flom</a:t>
            </a:r>
          </a:p>
        </p:txBody>
      </p:sp>
      <p:sp>
        <p:nvSpPr>
          <p:cNvPr id="10" name="TextBox 9">
            <a:extLst>
              <a:ext uri="{FF2B5EF4-FFF2-40B4-BE49-F238E27FC236}">
                <a16:creationId xmlns:a16="http://schemas.microsoft.com/office/drawing/2014/main" id="{7DF11EC1-9558-407F-9EFF-AFBA870121AA}"/>
              </a:ext>
            </a:extLst>
          </p:cNvPr>
          <p:cNvSpPr txBox="1"/>
          <p:nvPr/>
        </p:nvSpPr>
        <p:spPr>
          <a:xfrm>
            <a:off x="3384059" y="3930610"/>
            <a:ext cx="1980029" cy="369332"/>
          </a:xfrm>
          <a:prstGeom prst="rect">
            <a:avLst/>
          </a:prstGeom>
          <a:noFill/>
        </p:spPr>
        <p:txBody>
          <a:bodyPr wrap="none" rtlCol="0">
            <a:spAutoFit/>
          </a:bodyPr>
          <a:lstStyle/>
          <a:p>
            <a:r>
              <a:rPr lang="nb-NO" b="1" dirty="0">
                <a:solidFill>
                  <a:schemeClr val="accent3"/>
                </a:solidFill>
              </a:rPr>
              <a:t>fanger solenergi</a:t>
            </a:r>
          </a:p>
        </p:txBody>
      </p:sp>
      <p:sp>
        <p:nvSpPr>
          <p:cNvPr id="11" name="TextBox 10">
            <a:extLst>
              <a:ext uri="{FF2B5EF4-FFF2-40B4-BE49-F238E27FC236}">
                <a16:creationId xmlns:a16="http://schemas.microsoft.com/office/drawing/2014/main" id="{3D673554-9AE1-4A14-8BC1-731AFF5B88A1}"/>
              </a:ext>
            </a:extLst>
          </p:cNvPr>
          <p:cNvSpPr txBox="1"/>
          <p:nvPr/>
        </p:nvSpPr>
        <p:spPr>
          <a:xfrm>
            <a:off x="5364088" y="3916978"/>
            <a:ext cx="2210862" cy="369332"/>
          </a:xfrm>
          <a:prstGeom prst="rect">
            <a:avLst/>
          </a:prstGeom>
          <a:noFill/>
        </p:spPr>
        <p:txBody>
          <a:bodyPr wrap="none" rtlCol="0">
            <a:spAutoFit/>
          </a:bodyPr>
          <a:lstStyle/>
          <a:p>
            <a:r>
              <a:rPr lang="nb-NO" b="1" dirty="0">
                <a:solidFill>
                  <a:schemeClr val="accent6"/>
                </a:solidFill>
              </a:rPr>
              <a:t>bygger jordsmonn</a:t>
            </a:r>
          </a:p>
        </p:txBody>
      </p:sp>
      <p:sp>
        <p:nvSpPr>
          <p:cNvPr id="12" name="TextBox 11">
            <a:extLst>
              <a:ext uri="{FF2B5EF4-FFF2-40B4-BE49-F238E27FC236}">
                <a16:creationId xmlns:a16="http://schemas.microsoft.com/office/drawing/2014/main" id="{6412F09F-74C4-479F-A09B-311ACC3B8C2D}"/>
              </a:ext>
            </a:extLst>
          </p:cNvPr>
          <p:cNvSpPr txBox="1"/>
          <p:nvPr/>
        </p:nvSpPr>
        <p:spPr>
          <a:xfrm>
            <a:off x="3614018" y="4643338"/>
            <a:ext cx="1659429" cy="369332"/>
          </a:xfrm>
          <a:prstGeom prst="rect">
            <a:avLst/>
          </a:prstGeom>
          <a:noFill/>
        </p:spPr>
        <p:txBody>
          <a:bodyPr wrap="none" rtlCol="0">
            <a:spAutoFit/>
          </a:bodyPr>
          <a:lstStyle/>
          <a:p>
            <a:r>
              <a:rPr lang="nb-NO" b="1" dirty="0">
                <a:solidFill>
                  <a:schemeClr val="accent6"/>
                </a:solidFill>
              </a:rPr>
              <a:t>lagrer karbon</a:t>
            </a:r>
          </a:p>
        </p:txBody>
      </p:sp>
      <p:sp>
        <p:nvSpPr>
          <p:cNvPr id="13" name="TextBox 12">
            <a:extLst>
              <a:ext uri="{FF2B5EF4-FFF2-40B4-BE49-F238E27FC236}">
                <a16:creationId xmlns:a16="http://schemas.microsoft.com/office/drawing/2014/main" id="{D3D96A4E-71D0-4967-A072-27AD254FA88C}"/>
              </a:ext>
            </a:extLst>
          </p:cNvPr>
          <p:cNvSpPr txBox="1"/>
          <p:nvPr/>
        </p:nvSpPr>
        <p:spPr>
          <a:xfrm>
            <a:off x="254229" y="4656370"/>
            <a:ext cx="1005403" cy="369332"/>
          </a:xfrm>
          <a:prstGeom prst="rect">
            <a:avLst/>
          </a:prstGeom>
          <a:noFill/>
        </p:spPr>
        <p:txBody>
          <a:bodyPr wrap="none" rtlCol="0">
            <a:spAutoFit/>
          </a:bodyPr>
          <a:lstStyle/>
          <a:p>
            <a:r>
              <a:rPr lang="nb-NO" b="1" dirty="0">
                <a:solidFill>
                  <a:schemeClr val="accent5"/>
                </a:solidFill>
              </a:rPr>
              <a:t>brensel</a:t>
            </a:r>
          </a:p>
        </p:txBody>
      </p:sp>
      <p:sp>
        <p:nvSpPr>
          <p:cNvPr id="14" name="TextBox 13">
            <a:extLst>
              <a:ext uri="{FF2B5EF4-FFF2-40B4-BE49-F238E27FC236}">
                <a16:creationId xmlns:a16="http://schemas.microsoft.com/office/drawing/2014/main" id="{088B2693-4463-4987-B5D7-78D5C1E97885}"/>
              </a:ext>
            </a:extLst>
          </p:cNvPr>
          <p:cNvSpPr txBox="1"/>
          <p:nvPr/>
        </p:nvSpPr>
        <p:spPr>
          <a:xfrm>
            <a:off x="6672952" y="4585957"/>
            <a:ext cx="671979" cy="369332"/>
          </a:xfrm>
          <a:prstGeom prst="rect">
            <a:avLst/>
          </a:prstGeom>
          <a:noFill/>
        </p:spPr>
        <p:txBody>
          <a:bodyPr wrap="none" rtlCol="0">
            <a:spAutoFit/>
          </a:bodyPr>
          <a:lstStyle/>
          <a:p>
            <a:r>
              <a:rPr lang="nb-NO" b="1" dirty="0">
                <a:solidFill>
                  <a:schemeClr val="accent5"/>
                </a:solidFill>
              </a:rPr>
              <a:t>klær</a:t>
            </a:r>
          </a:p>
        </p:txBody>
      </p:sp>
      <p:sp>
        <p:nvSpPr>
          <p:cNvPr id="15" name="TextBox 14">
            <a:extLst>
              <a:ext uri="{FF2B5EF4-FFF2-40B4-BE49-F238E27FC236}">
                <a16:creationId xmlns:a16="http://schemas.microsoft.com/office/drawing/2014/main" id="{32AD78D6-2B08-4653-BACB-1D2D6C87B94A}"/>
              </a:ext>
            </a:extLst>
          </p:cNvPr>
          <p:cNvSpPr txBox="1"/>
          <p:nvPr/>
        </p:nvSpPr>
        <p:spPr>
          <a:xfrm>
            <a:off x="6617955" y="4241766"/>
            <a:ext cx="1287532" cy="369332"/>
          </a:xfrm>
          <a:prstGeom prst="rect">
            <a:avLst/>
          </a:prstGeom>
          <a:noFill/>
        </p:spPr>
        <p:txBody>
          <a:bodyPr wrap="none" rtlCol="0">
            <a:spAutoFit/>
          </a:bodyPr>
          <a:lstStyle/>
          <a:p>
            <a:r>
              <a:rPr lang="nb-NO" b="1" dirty="0">
                <a:solidFill>
                  <a:schemeClr val="accent5"/>
                </a:solidFill>
              </a:rPr>
              <a:t>materialer</a:t>
            </a:r>
          </a:p>
        </p:txBody>
      </p:sp>
      <p:sp>
        <p:nvSpPr>
          <p:cNvPr id="16" name="TextBox 15">
            <a:extLst>
              <a:ext uri="{FF2B5EF4-FFF2-40B4-BE49-F238E27FC236}">
                <a16:creationId xmlns:a16="http://schemas.microsoft.com/office/drawing/2014/main" id="{99B5396E-8844-4AA9-9D13-C85E8159291C}"/>
              </a:ext>
            </a:extLst>
          </p:cNvPr>
          <p:cNvSpPr txBox="1"/>
          <p:nvPr/>
        </p:nvSpPr>
        <p:spPr>
          <a:xfrm>
            <a:off x="2771800" y="4278382"/>
            <a:ext cx="1184940" cy="369332"/>
          </a:xfrm>
          <a:prstGeom prst="rect">
            <a:avLst/>
          </a:prstGeom>
          <a:noFill/>
        </p:spPr>
        <p:txBody>
          <a:bodyPr wrap="none" rtlCol="0">
            <a:spAutoFit/>
          </a:bodyPr>
          <a:lstStyle/>
          <a:p>
            <a:r>
              <a:rPr lang="nb-NO" b="1" dirty="0">
                <a:solidFill>
                  <a:schemeClr val="accent1"/>
                </a:solidFill>
              </a:rPr>
              <a:t>gir lykke </a:t>
            </a:r>
          </a:p>
        </p:txBody>
      </p:sp>
      <p:sp>
        <p:nvSpPr>
          <p:cNvPr id="17" name="TextBox 16">
            <a:extLst>
              <a:ext uri="{FF2B5EF4-FFF2-40B4-BE49-F238E27FC236}">
                <a16:creationId xmlns:a16="http://schemas.microsoft.com/office/drawing/2014/main" id="{4AE8ACFC-7052-436E-A9E5-311909674781}"/>
              </a:ext>
            </a:extLst>
          </p:cNvPr>
          <p:cNvSpPr txBox="1"/>
          <p:nvPr/>
        </p:nvSpPr>
        <p:spPr>
          <a:xfrm>
            <a:off x="5123870" y="4639705"/>
            <a:ext cx="1672253" cy="369332"/>
          </a:xfrm>
          <a:prstGeom prst="rect">
            <a:avLst/>
          </a:prstGeom>
          <a:noFill/>
        </p:spPr>
        <p:txBody>
          <a:bodyPr wrap="none" rtlCol="0">
            <a:spAutoFit/>
          </a:bodyPr>
          <a:lstStyle/>
          <a:p>
            <a:r>
              <a:rPr lang="nb-NO" b="1" dirty="0">
                <a:solidFill>
                  <a:schemeClr val="accent2"/>
                </a:solidFill>
              </a:rPr>
              <a:t>hindrer tørke </a:t>
            </a:r>
          </a:p>
        </p:txBody>
      </p:sp>
      <p:sp>
        <p:nvSpPr>
          <p:cNvPr id="18" name="TextBox 17">
            <a:extLst>
              <a:ext uri="{FF2B5EF4-FFF2-40B4-BE49-F238E27FC236}">
                <a16:creationId xmlns:a16="http://schemas.microsoft.com/office/drawing/2014/main" id="{58EFC452-7350-49C0-8D0B-989EC182890E}"/>
              </a:ext>
            </a:extLst>
          </p:cNvPr>
          <p:cNvSpPr txBox="1"/>
          <p:nvPr/>
        </p:nvSpPr>
        <p:spPr>
          <a:xfrm>
            <a:off x="4316571" y="4255616"/>
            <a:ext cx="2454518" cy="369332"/>
          </a:xfrm>
          <a:prstGeom prst="rect">
            <a:avLst/>
          </a:prstGeom>
          <a:noFill/>
        </p:spPr>
        <p:txBody>
          <a:bodyPr wrap="none" rtlCol="0">
            <a:spAutoFit/>
          </a:bodyPr>
          <a:lstStyle/>
          <a:p>
            <a:r>
              <a:rPr lang="nb-NO" b="1" dirty="0">
                <a:solidFill>
                  <a:schemeClr val="accent2"/>
                </a:solidFill>
              </a:rPr>
              <a:t>regulerer temperatur</a:t>
            </a:r>
          </a:p>
        </p:txBody>
      </p:sp>
      <p:sp>
        <p:nvSpPr>
          <p:cNvPr id="3" name="Heart 2">
            <a:extLst>
              <a:ext uri="{FF2B5EF4-FFF2-40B4-BE49-F238E27FC236}">
                <a16:creationId xmlns:a16="http://schemas.microsoft.com/office/drawing/2014/main" id="{6120F9DB-1064-4A23-B2E6-37ECC6CDECC6}"/>
              </a:ext>
            </a:extLst>
          </p:cNvPr>
          <p:cNvSpPr/>
          <p:nvPr/>
        </p:nvSpPr>
        <p:spPr>
          <a:xfrm>
            <a:off x="3888063" y="4356043"/>
            <a:ext cx="330702" cy="26040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C193920D-D7E6-4692-A6AE-FBB89CF012BC}"/>
              </a:ext>
            </a:extLst>
          </p:cNvPr>
          <p:cNvSpPr txBox="1"/>
          <p:nvPr/>
        </p:nvSpPr>
        <p:spPr>
          <a:xfrm>
            <a:off x="395536" y="4290650"/>
            <a:ext cx="2428870" cy="369332"/>
          </a:xfrm>
          <a:prstGeom prst="rect">
            <a:avLst/>
          </a:prstGeom>
          <a:noFill/>
        </p:spPr>
        <p:txBody>
          <a:bodyPr wrap="none" rtlCol="0">
            <a:spAutoFit/>
          </a:bodyPr>
          <a:lstStyle/>
          <a:p>
            <a:r>
              <a:rPr lang="nb-NO" b="1" dirty="0">
                <a:solidFill>
                  <a:schemeClr val="accent3"/>
                </a:solidFill>
              </a:rPr>
              <a:t>energikilde for alt liv</a:t>
            </a:r>
          </a:p>
        </p:txBody>
      </p:sp>
      <p:sp>
        <p:nvSpPr>
          <p:cNvPr id="20" name="TextBox 19">
            <a:extLst>
              <a:ext uri="{FF2B5EF4-FFF2-40B4-BE49-F238E27FC236}">
                <a16:creationId xmlns:a16="http://schemas.microsoft.com/office/drawing/2014/main" id="{CA48B77E-8BAE-615C-3CC3-7ED73803BCA2}"/>
              </a:ext>
            </a:extLst>
          </p:cNvPr>
          <p:cNvSpPr txBox="1"/>
          <p:nvPr/>
        </p:nvSpPr>
        <p:spPr>
          <a:xfrm>
            <a:off x="6444208" y="1792436"/>
            <a:ext cx="2541433" cy="923330"/>
          </a:xfrm>
          <a:prstGeom prst="rect">
            <a:avLst/>
          </a:prstGeom>
          <a:solidFill>
            <a:srgbClr val="FFFF00"/>
          </a:solidFill>
          <a:ln w="38100">
            <a:solidFill>
              <a:srgbClr val="FFFF00"/>
            </a:solidFill>
          </a:ln>
        </p:spPr>
        <p:txBody>
          <a:bodyPr wrap="square" rtlCol="0">
            <a:spAutoFit/>
          </a:bodyPr>
          <a:lstStyle/>
          <a:p>
            <a:pPr algn="ctr"/>
            <a:r>
              <a:rPr lang="nb-NO" b="1" dirty="0">
                <a:solidFill>
                  <a:srgbClr val="002060"/>
                </a:solidFill>
              </a:rPr>
              <a:t>Plantenes ‘kjøttvekt’ halvert siden førindustriell tid </a:t>
            </a:r>
          </a:p>
        </p:txBody>
      </p:sp>
    </p:spTree>
    <p:extLst>
      <p:ext uri="{BB962C8B-B14F-4D97-AF65-F5344CB8AC3E}">
        <p14:creationId xmlns:p14="http://schemas.microsoft.com/office/powerpoint/2010/main" val="268475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P spid="16" grpId="0"/>
      <p:bldP spid="17" grpId="0"/>
      <p:bldP spid="18" grpId="0"/>
      <p:bldP spid="3" grpId="0" animBg="1"/>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3825" r="49092" b="50129"/>
          <a:stretch/>
        </p:blipFill>
        <p:spPr>
          <a:xfrm>
            <a:off x="683568" y="627534"/>
            <a:ext cx="6804790" cy="4236689"/>
          </a:xfrm>
          <a:prstGeom prst="rect">
            <a:avLst/>
          </a:prstGeom>
        </p:spPr>
      </p:pic>
      <p:sp>
        <p:nvSpPr>
          <p:cNvPr id="2" name="Title 1"/>
          <p:cNvSpPr>
            <a:spLocks noGrp="1"/>
          </p:cNvSpPr>
          <p:nvPr>
            <p:ph type="title"/>
          </p:nvPr>
        </p:nvSpPr>
        <p:spPr>
          <a:xfrm>
            <a:off x="504056" y="209841"/>
            <a:ext cx="8964488" cy="489701"/>
          </a:xfrm>
        </p:spPr>
        <p:txBody>
          <a:bodyPr/>
          <a:lstStyle/>
          <a:p>
            <a:r>
              <a:rPr lang="nb-NO" dirty="0">
                <a:solidFill>
                  <a:srgbClr val="002060"/>
                </a:solidFill>
              </a:rPr>
              <a:t>Vi grafser til oss av planteproduksjonen </a:t>
            </a:r>
          </a:p>
        </p:txBody>
      </p:sp>
      <p:sp>
        <p:nvSpPr>
          <p:cNvPr id="6" name="TextBox 5"/>
          <p:cNvSpPr txBox="1"/>
          <p:nvPr/>
        </p:nvSpPr>
        <p:spPr>
          <a:xfrm>
            <a:off x="6602990" y="3940893"/>
            <a:ext cx="2289490" cy="923330"/>
          </a:xfrm>
          <a:prstGeom prst="rect">
            <a:avLst/>
          </a:prstGeom>
          <a:solidFill>
            <a:srgbClr val="FFFF00"/>
          </a:solidFill>
          <a:ln w="38100">
            <a:solidFill>
              <a:srgbClr val="FFFF00"/>
            </a:solidFill>
          </a:ln>
        </p:spPr>
        <p:txBody>
          <a:bodyPr wrap="square" rtlCol="0">
            <a:spAutoFit/>
          </a:bodyPr>
          <a:lstStyle/>
          <a:p>
            <a:r>
              <a:rPr lang="nb-NO" b="1" dirty="0">
                <a:solidFill>
                  <a:srgbClr val="002060"/>
                </a:solidFill>
              </a:rPr>
              <a:t>Vi legger beslag på </a:t>
            </a:r>
          </a:p>
          <a:p>
            <a:r>
              <a:rPr lang="nb-NO" b="1" dirty="0">
                <a:solidFill>
                  <a:srgbClr val="002060"/>
                </a:solidFill>
              </a:rPr>
              <a:t>~ 2% i havet</a:t>
            </a:r>
          </a:p>
          <a:p>
            <a:r>
              <a:rPr lang="nb-NO" b="1" i="1" dirty="0">
                <a:solidFill>
                  <a:srgbClr val="002060"/>
                </a:solidFill>
              </a:rPr>
              <a:t>~ 40% på land</a:t>
            </a:r>
          </a:p>
        </p:txBody>
      </p:sp>
      <p:sp>
        <p:nvSpPr>
          <p:cNvPr id="10" name="Rectangle 9">
            <a:extLst>
              <a:ext uri="{FF2B5EF4-FFF2-40B4-BE49-F238E27FC236}">
                <a16:creationId xmlns:a16="http://schemas.microsoft.com/office/drawing/2014/main" id="{A67DA704-BCD7-434F-9BF1-8B9851514855}"/>
              </a:ext>
            </a:extLst>
          </p:cNvPr>
          <p:cNvSpPr/>
          <p:nvPr/>
        </p:nvSpPr>
        <p:spPr>
          <a:xfrm>
            <a:off x="3347864" y="4852036"/>
            <a:ext cx="4043030" cy="307777"/>
          </a:xfrm>
          <a:prstGeom prst="rect">
            <a:avLst/>
          </a:prstGeom>
        </p:spPr>
        <p:txBody>
          <a:bodyPr wrap="none">
            <a:spAutoFit/>
          </a:bodyPr>
          <a:lstStyle/>
          <a:p>
            <a:r>
              <a:rPr lang="nb-NO" sz="1350" dirty="0">
                <a:solidFill>
                  <a:schemeClr val="accent6"/>
                </a:solidFill>
              </a:rPr>
              <a:t>IPBES Land </a:t>
            </a:r>
            <a:r>
              <a:rPr lang="nb-NO" sz="1350" dirty="0" err="1">
                <a:solidFill>
                  <a:schemeClr val="accent6"/>
                </a:solidFill>
              </a:rPr>
              <a:t>Degradation</a:t>
            </a:r>
            <a:r>
              <a:rPr lang="nb-NO" sz="1350" dirty="0">
                <a:solidFill>
                  <a:schemeClr val="accent6"/>
                </a:solidFill>
              </a:rPr>
              <a:t> report 2018 </a:t>
            </a:r>
            <a:r>
              <a:rPr lang="nb-NO" sz="1400" dirty="0">
                <a:solidFill>
                  <a:schemeClr val="tx2"/>
                </a:solidFill>
              </a:rPr>
              <a:t>UNEP 2021</a:t>
            </a:r>
            <a:endParaRPr lang="nb-NO" sz="1350" dirty="0">
              <a:solidFill>
                <a:schemeClr val="tx2"/>
              </a:solidFill>
            </a:endParaRPr>
          </a:p>
        </p:txBody>
      </p:sp>
      <p:pic>
        <p:nvPicPr>
          <p:cNvPr id="11" name="Picture 10" descr="Assessment Report on Land Degradation and Restoration">
            <a:extLst>
              <a:ext uri="{FF2B5EF4-FFF2-40B4-BE49-F238E27FC236}">
                <a16:creationId xmlns:a16="http://schemas.microsoft.com/office/drawing/2014/main" id="{2D63B02E-54F3-171A-679C-2201973504A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99546" y="1923678"/>
            <a:ext cx="1356436" cy="1920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70B1295-A99A-7134-2974-64DD8BA8FC64}"/>
              </a:ext>
            </a:extLst>
          </p:cNvPr>
          <p:cNvSpPr txBox="1"/>
          <p:nvPr/>
        </p:nvSpPr>
        <p:spPr>
          <a:xfrm>
            <a:off x="7259145" y="771550"/>
            <a:ext cx="1742785" cy="1200329"/>
          </a:xfrm>
          <a:prstGeom prst="rect">
            <a:avLst/>
          </a:prstGeom>
          <a:noFill/>
        </p:spPr>
        <p:txBody>
          <a:bodyPr wrap="none" rtlCol="0">
            <a:spAutoFit/>
          </a:bodyPr>
          <a:lstStyle/>
          <a:p>
            <a:pPr algn="ctr"/>
            <a:r>
              <a:rPr lang="nb-NO" sz="2400" b="1" dirty="0">
                <a:solidFill>
                  <a:schemeClr val="accent1"/>
                </a:solidFill>
              </a:rPr>
              <a:t>Naturkrise</a:t>
            </a:r>
          </a:p>
          <a:p>
            <a:pPr algn="ctr"/>
            <a:r>
              <a:rPr lang="nb-NO" sz="2400" b="1" dirty="0">
                <a:solidFill>
                  <a:schemeClr val="accent1"/>
                </a:solidFill>
              </a:rPr>
              <a:t>Klimakrise</a:t>
            </a:r>
          </a:p>
          <a:p>
            <a:pPr algn="ctr"/>
            <a:r>
              <a:rPr lang="nb-NO" sz="2400" b="1" dirty="0">
                <a:solidFill>
                  <a:schemeClr val="accent1"/>
                </a:solidFill>
              </a:rPr>
              <a:t>Matkrise </a:t>
            </a:r>
          </a:p>
        </p:txBody>
      </p:sp>
    </p:spTree>
    <p:extLst>
      <p:ext uri="{BB962C8B-B14F-4D97-AF65-F5344CB8AC3E}">
        <p14:creationId xmlns:p14="http://schemas.microsoft.com/office/powerpoint/2010/main" val="168122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24" y="249492"/>
            <a:ext cx="8748464" cy="489701"/>
          </a:xfrm>
        </p:spPr>
        <p:txBody>
          <a:bodyPr/>
          <a:lstStyle/>
          <a:p>
            <a:r>
              <a:rPr lang="nb-NO" dirty="0">
                <a:solidFill>
                  <a:schemeClr val="accent1">
                    <a:lumMod val="50000"/>
                  </a:schemeClr>
                </a:solidFill>
              </a:rPr>
              <a:t>Vi breier oss, jordas karbonlagre forsvinner</a:t>
            </a:r>
          </a:p>
        </p:txBody>
      </p:sp>
      <p:pic>
        <p:nvPicPr>
          <p:cNvPr id="7" name="Picture 6"/>
          <p:cNvPicPr>
            <a:picLocks noChangeAspect="1"/>
          </p:cNvPicPr>
          <p:nvPr/>
        </p:nvPicPr>
        <p:blipFill rotWithShape="1">
          <a:blip r:embed="rId3"/>
          <a:srcRect t="53953" r="49092"/>
          <a:stretch/>
        </p:blipFill>
        <p:spPr>
          <a:xfrm>
            <a:off x="395536" y="796081"/>
            <a:ext cx="6946313" cy="4324960"/>
          </a:xfrm>
          <a:prstGeom prst="rect">
            <a:avLst/>
          </a:prstGeom>
        </p:spPr>
      </p:pic>
      <p:sp>
        <p:nvSpPr>
          <p:cNvPr id="8" name="Rectangle 7"/>
          <p:cNvSpPr/>
          <p:nvPr/>
        </p:nvSpPr>
        <p:spPr>
          <a:xfrm>
            <a:off x="4245505" y="4852036"/>
            <a:ext cx="3050835" cy="300082"/>
          </a:xfrm>
          <a:prstGeom prst="rect">
            <a:avLst/>
          </a:prstGeom>
        </p:spPr>
        <p:txBody>
          <a:bodyPr wrap="none">
            <a:spAutoFit/>
          </a:bodyPr>
          <a:lstStyle/>
          <a:p>
            <a:r>
              <a:rPr lang="nb-NO" sz="1350" dirty="0">
                <a:solidFill>
                  <a:schemeClr val="accent6"/>
                </a:solidFill>
              </a:rPr>
              <a:t>IPBES Land </a:t>
            </a:r>
            <a:r>
              <a:rPr lang="nb-NO" sz="1350" dirty="0" err="1">
                <a:solidFill>
                  <a:schemeClr val="accent6"/>
                </a:solidFill>
              </a:rPr>
              <a:t>Degradation</a:t>
            </a:r>
            <a:r>
              <a:rPr lang="nb-NO" sz="1350" dirty="0">
                <a:solidFill>
                  <a:schemeClr val="accent6"/>
                </a:solidFill>
              </a:rPr>
              <a:t> report 2018</a:t>
            </a:r>
          </a:p>
        </p:txBody>
      </p:sp>
      <p:sp>
        <p:nvSpPr>
          <p:cNvPr id="4" name="TextBox 3"/>
          <p:cNvSpPr txBox="1"/>
          <p:nvPr/>
        </p:nvSpPr>
        <p:spPr>
          <a:xfrm>
            <a:off x="6444208" y="4065334"/>
            <a:ext cx="2557722" cy="738664"/>
          </a:xfrm>
          <a:prstGeom prst="rect">
            <a:avLst/>
          </a:prstGeom>
          <a:solidFill>
            <a:srgbClr val="FFFF00"/>
          </a:solidFill>
          <a:ln w="38100">
            <a:solidFill>
              <a:srgbClr val="FFFF00"/>
            </a:solidFill>
          </a:ln>
        </p:spPr>
        <p:txBody>
          <a:bodyPr wrap="square" rtlCol="0">
            <a:spAutoFit/>
          </a:bodyPr>
          <a:lstStyle/>
          <a:p>
            <a:r>
              <a:rPr lang="nb-NO" sz="2100" b="1" dirty="0">
                <a:solidFill>
                  <a:schemeClr val="accent1">
                    <a:lumMod val="50000"/>
                  </a:schemeClr>
                </a:solidFill>
              </a:rPr>
              <a:t>176 </a:t>
            </a:r>
            <a:r>
              <a:rPr lang="nb-NO" sz="2100" b="1" dirty="0" err="1">
                <a:solidFill>
                  <a:schemeClr val="accent1">
                    <a:lumMod val="50000"/>
                  </a:schemeClr>
                </a:solidFill>
              </a:rPr>
              <a:t>Gt</a:t>
            </a:r>
            <a:r>
              <a:rPr lang="nb-NO" sz="2100" b="1" dirty="0">
                <a:solidFill>
                  <a:schemeClr val="accent1">
                    <a:lumMod val="50000"/>
                  </a:schemeClr>
                </a:solidFill>
              </a:rPr>
              <a:t> karbon er gått tapt (8%)</a:t>
            </a:r>
          </a:p>
        </p:txBody>
      </p:sp>
      <p:pic>
        <p:nvPicPr>
          <p:cNvPr id="6" name="Picture 5" descr="Assessment Report on Land Degradation and Restoration">
            <a:extLst>
              <a:ext uri="{FF2B5EF4-FFF2-40B4-BE49-F238E27FC236}">
                <a16:creationId xmlns:a16="http://schemas.microsoft.com/office/drawing/2014/main" id="{99DB123B-165F-4714-8FC1-7049F843B8F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99546" y="1923678"/>
            <a:ext cx="1356436" cy="1920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8C1F63-6657-45A6-A2F5-78400ACB6B34}"/>
              </a:ext>
            </a:extLst>
          </p:cNvPr>
          <p:cNvSpPr txBox="1"/>
          <p:nvPr/>
        </p:nvSpPr>
        <p:spPr>
          <a:xfrm>
            <a:off x="7259145" y="771550"/>
            <a:ext cx="1742785" cy="1200329"/>
          </a:xfrm>
          <a:prstGeom prst="rect">
            <a:avLst/>
          </a:prstGeom>
          <a:noFill/>
        </p:spPr>
        <p:txBody>
          <a:bodyPr wrap="none" rtlCol="0">
            <a:spAutoFit/>
          </a:bodyPr>
          <a:lstStyle/>
          <a:p>
            <a:pPr algn="ctr"/>
            <a:r>
              <a:rPr lang="nb-NO" sz="2400" b="1" dirty="0">
                <a:solidFill>
                  <a:schemeClr val="accent1"/>
                </a:solidFill>
              </a:rPr>
              <a:t>Naturkrise</a:t>
            </a:r>
          </a:p>
          <a:p>
            <a:pPr algn="ctr"/>
            <a:r>
              <a:rPr lang="nb-NO" sz="2400" b="1" dirty="0">
                <a:solidFill>
                  <a:schemeClr val="accent1"/>
                </a:solidFill>
              </a:rPr>
              <a:t>Klimakrise</a:t>
            </a:r>
          </a:p>
          <a:p>
            <a:pPr algn="ctr"/>
            <a:r>
              <a:rPr lang="nb-NO" sz="2400" b="1" dirty="0">
                <a:solidFill>
                  <a:schemeClr val="accent1"/>
                </a:solidFill>
              </a:rPr>
              <a:t>Matkrise </a:t>
            </a:r>
          </a:p>
        </p:txBody>
      </p:sp>
    </p:spTree>
    <p:extLst>
      <p:ext uri="{BB962C8B-B14F-4D97-AF65-F5344CB8AC3E}">
        <p14:creationId xmlns:p14="http://schemas.microsoft.com/office/powerpoint/2010/main" val="16723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4EA088-F869-4877-A8EE-872967F67BC5}"/>
              </a:ext>
            </a:extLst>
          </p:cNvPr>
          <p:cNvSpPr/>
          <p:nvPr/>
        </p:nvSpPr>
        <p:spPr>
          <a:xfrm>
            <a:off x="-36512" y="-1568710"/>
            <a:ext cx="9289032" cy="67327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50" dirty="0"/>
              <a:t>75% av land, 80% av hav er endret</a:t>
            </a:r>
          </a:p>
          <a:p>
            <a:pPr algn="ctr"/>
            <a:r>
              <a:rPr lang="nb-NO" sz="1350" dirty="0"/>
              <a:t>50% av plantene på jorda er borte </a:t>
            </a:r>
          </a:p>
          <a:p>
            <a:pPr algn="ctr"/>
            <a:endParaRPr lang="nb-NO" sz="1350" dirty="0"/>
          </a:p>
        </p:txBody>
      </p:sp>
      <p:pic>
        <p:nvPicPr>
          <p:cNvPr id="1028" name="Picture 4" descr="Planet Earth - Universe Today">
            <a:extLst>
              <a:ext uri="{FF2B5EF4-FFF2-40B4-BE49-F238E27FC236}">
                <a16:creationId xmlns:a16="http://schemas.microsoft.com/office/drawing/2014/main" id="{180567A8-157D-401D-9BDA-CD858810E7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64048" y="987574"/>
            <a:ext cx="2748112" cy="2748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E3DD9C-BD27-45F5-9598-131C856B7AB4}"/>
              </a:ext>
            </a:extLst>
          </p:cNvPr>
          <p:cNvSpPr txBox="1"/>
          <p:nvPr/>
        </p:nvSpPr>
        <p:spPr>
          <a:xfrm>
            <a:off x="1619672" y="3880668"/>
            <a:ext cx="5904656" cy="923330"/>
          </a:xfrm>
          <a:prstGeom prst="rect">
            <a:avLst/>
          </a:prstGeom>
          <a:noFill/>
        </p:spPr>
        <p:txBody>
          <a:bodyPr wrap="square">
            <a:spAutoFit/>
          </a:bodyPr>
          <a:lstStyle/>
          <a:p>
            <a:pPr algn="ctr"/>
            <a:r>
              <a:rPr lang="nb-NO" sz="1800" b="1" dirty="0">
                <a:solidFill>
                  <a:schemeClr val="accent4">
                    <a:lumMod val="20000"/>
                    <a:lumOff val="80000"/>
                  </a:schemeClr>
                </a:solidFill>
              </a:rPr>
              <a:t>50% av vegetasjonen, 70% av ville dyr er borte</a:t>
            </a:r>
          </a:p>
          <a:p>
            <a:pPr algn="ctr"/>
            <a:r>
              <a:rPr lang="nb-NO" sz="1800" b="1" dirty="0">
                <a:solidFill>
                  <a:schemeClr val="accent4">
                    <a:lumMod val="20000"/>
                    <a:lumOff val="80000"/>
                  </a:schemeClr>
                </a:solidFill>
              </a:rPr>
              <a:t>75% av land, 80%</a:t>
            </a:r>
            <a:r>
              <a:rPr lang="nb-NO" sz="1800" b="1" baseline="-25000" dirty="0">
                <a:solidFill>
                  <a:schemeClr val="accent4">
                    <a:lumMod val="20000"/>
                    <a:lumOff val="80000"/>
                  </a:schemeClr>
                </a:solidFill>
                <a:ea typeface="Times New Roman" panose="02020603050405020304" pitchFamily="18" charset="0"/>
                <a:cs typeface="Calibri" panose="020F0502020204030204" pitchFamily="34" charset="0"/>
              </a:rPr>
              <a:t> </a:t>
            </a:r>
            <a:r>
              <a:rPr lang="nb-NO" sz="1800" b="1" dirty="0">
                <a:solidFill>
                  <a:schemeClr val="accent4">
                    <a:lumMod val="20000"/>
                    <a:lumOff val="80000"/>
                  </a:schemeClr>
                </a:solidFill>
              </a:rPr>
              <a:t>av hav er endret </a:t>
            </a:r>
          </a:p>
          <a:p>
            <a:pPr algn="ctr"/>
            <a:r>
              <a:rPr lang="nb-NO" b="1" dirty="0">
                <a:solidFill>
                  <a:schemeClr val="accent4">
                    <a:lumMod val="20000"/>
                    <a:lumOff val="80000"/>
                  </a:schemeClr>
                </a:solidFill>
              </a:rPr>
              <a:t>25% av artene på jorda er på vei til å forsvinne…</a:t>
            </a:r>
            <a:endParaRPr lang="nb-NO" sz="1800" b="1" dirty="0">
              <a:solidFill>
                <a:schemeClr val="accent4">
                  <a:lumMod val="20000"/>
                  <a:lumOff val="80000"/>
                </a:schemeClr>
              </a:solidFill>
            </a:endParaRPr>
          </a:p>
        </p:txBody>
      </p:sp>
      <p:sp>
        <p:nvSpPr>
          <p:cNvPr id="6" name="TextBox 5">
            <a:extLst>
              <a:ext uri="{FF2B5EF4-FFF2-40B4-BE49-F238E27FC236}">
                <a16:creationId xmlns:a16="http://schemas.microsoft.com/office/drawing/2014/main" id="{7183E75B-013B-4D36-9CF0-B95787962257}"/>
              </a:ext>
            </a:extLst>
          </p:cNvPr>
          <p:cNvSpPr txBox="1"/>
          <p:nvPr/>
        </p:nvSpPr>
        <p:spPr>
          <a:xfrm>
            <a:off x="6012160" y="4876006"/>
            <a:ext cx="3274101" cy="276999"/>
          </a:xfrm>
          <a:prstGeom prst="rect">
            <a:avLst/>
          </a:prstGeom>
          <a:noFill/>
        </p:spPr>
        <p:txBody>
          <a:bodyPr wrap="none" rtlCol="0">
            <a:spAutoFit/>
          </a:bodyPr>
          <a:lstStyle/>
          <a:p>
            <a:r>
              <a:rPr lang="nb-NO" sz="1200" dirty="0">
                <a:solidFill>
                  <a:schemeClr val="tx2"/>
                </a:solidFill>
              </a:rPr>
              <a:t>(</a:t>
            </a:r>
            <a:r>
              <a:rPr lang="nb-NO" sz="1200" dirty="0">
                <a:solidFill>
                  <a:schemeClr val="bg1">
                    <a:lumMod val="75000"/>
                  </a:schemeClr>
                </a:solidFill>
              </a:rPr>
              <a:t>Bar-On m fl 2018, UNEP 2021, IPBES 2019</a:t>
            </a:r>
            <a:r>
              <a:rPr lang="nb-NO" sz="1200" dirty="0">
                <a:solidFill>
                  <a:schemeClr val="tx2"/>
                </a:solidFill>
              </a:rPr>
              <a:t>)</a:t>
            </a:r>
          </a:p>
        </p:txBody>
      </p:sp>
      <p:sp>
        <p:nvSpPr>
          <p:cNvPr id="2" name="TextBox 1">
            <a:extLst>
              <a:ext uri="{FF2B5EF4-FFF2-40B4-BE49-F238E27FC236}">
                <a16:creationId xmlns:a16="http://schemas.microsoft.com/office/drawing/2014/main" id="{71AEACF2-4D4B-2A1F-8045-5454969D5D6D}"/>
              </a:ext>
            </a:extLst>
          </p:cNvPr>
          <p:cNvSpPr txBox="1"/>
          <p:nvPr/>
        </p:nvSpPr>
        <p:spPr>
          <a:xfrm>
            <a:off x="1619672" y="267494"/>
            <a:ext cx="6264696" cy="584775"/>
          </a:xfrm>
          <a:prstGeom prst="rect">
            <a:avLst/>
          </a:prstGeom>
          <a:noFill/>
        </p:spPr>
        <p:txBody>
          <a:bodyPr wrap="square">
            <a:spAutoFit/>
          </a:bodyPr>
          <a:lstStyle/>
          <a:p>
            <a:pPr algn="ctr"/>
            <a:r>
              <a:rPr lang="nb-NO" sz="3200" b="1" dirty="0">
                <a:solidFill>
                  <a:schemeClr val="accent4">
                    <a:lumMod val="20000"/>
                    <a:lumOff val="80000"/>
                  </a:schemeClr>
                </a:solidFill>
              </a:rPr>
              <a:t>Har vi en global naturkrise?</a:t>
            </a:r>
          </a:p>
        </p:txBody>
      </p:sp>
    </p:spTree>
    <p:extLst>
      <p:ext uri="{BB962C8B-B14F-4D97-AF65-F5344CB8AC3E}">
        <p14:creationId xmlns:p14="http://schemas.microsoft.com/office/powerpoint/2010/main" val="27681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UiB_norsk_rød-gen">
  <a:themeElements>
    <a:clrScheme name="UiB fargepalett">
      <a:dk1>
        <a:sysClr val="windowText" lastClr="000000"/>
      </a:dk1>
      <a:lt1>
        <a:srgbClr val="FFFFFF"/>
      </a:lt1>
      <a:dk2>
        <a:srgbClr val="716657"/>
      </a:dk2>
      <a:lt2>
        <a:srgbClr val="F5F5F5"/>
      </a:lt2>
      <a:accent1>
        <a:srgbClr val="DB3F3D"/>
      </a:accent1>
      <a:accent2>
        <a:srgbClr val="4EA0B7"/>
      </a:accent2>
      <a:accent3>
        <a:srgbClr val="789A5B"/>
      </a:accent3>
      <a:accent4>
        <a:srgbClr val="CDAB3F"/>
      </a:accent4>
      <a:accent5>
        <a:srgbClr val="705686"/>
      </a:accent5>
      <a:accent6>
        <a:srgbClr val="847268"/>
      </a:accent6>
      <a:hlink>
        <a:srgbClr val="4EA0B7"/>
      </a:hlink>
      <a:folHlink>
        <a:srgbClr val="004C70"/>
      </a:folHlink>
    </a:clrScheme>
    <a:fontScheme name="UiB Maler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51848</TotalTime>
  <Words>5339</Words>
  <Application>Microsoft Office PowerPoint</Application>
  <PresentationFormat>Skjermfremvisning (16:9)</PresentationFormat>
  <Paragraphs>444</Paragraphs>
  <Slides>41</Slides>
  <Notes>31</Notes>
  <HiddenSlides>0</HiddenSlides>
  <MMClips>0</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41</vt:i4>
      </vt:variant>
    </vt:vector>
  </HeadingPairs>
  <TitlesOfParts>
    <vt:vector size="57" baseType="lpstr">
      <vt:lpstr>adelle_sansregular</vt:lpstr>
      <vt:lpstr>-apple-system</vt:lpstr>
      <vt:lpstr>Arial</vt:lpstr>
      <vt:lpstr>Arial Black</vt:lpstr>
      <vt:lpstr>Austin News Text</vt:lpstr>
      <vt:lpstr>Calibri</vt:lpstr>
      <vt:lpstr>Helvetica</vt:lpstr>
      <vt:lpstr>Open Sans</vt:lpstr>
      <vt:lpstr>Roboto</vt:lpstr>
      <vt:lpstr>SanomatSans</vt:lpstr>
      <vt:lpstr>Segoe UI Historic</vt:lpstr>
      <vt:lpstr>Source Sans Pro</vt:lpstr>
      <vt:lpstr>Times New Roman</vt:lpstr>
      <vt:lpstr>TwitterChirp</vt:lpstr>
      <vt:lpstr>WWFRegular</vt:lpstr>
      <vt:lpstr>UiB_norsk_rød-gen</vt:lpstr>
      <vt:lpstr>     Naturkrisa Hva består den i? Hvorfor er den her?  Hva kan gjøres?</vt:lpstr>
      <vt:lpstr>PowerPoint-presentasjon</vt:lpstr>
      <vt:lpstr>PowerPoint-presentasjon</vt:lpstr>
      <vt:lpstr>Det biologiske mangfoldet på jorda er trua</vt:lpstr>
      <vt:lpstr>Når arter forsvinner rakner livsveven…</vt:lpstr>
      <vt:lpstr>PowerPoint-presentasjon</vt:lpstr>
      <vt:lpstr>Vi grafser til oss av planteproduksjonen </vt:lpstr>
      <vt:lpstr>Vi breier oss, jordas karbonlagre forsvinner</vt:lpstr>
      <vt:lpstr>PowerPoint-presentasjon</vt:lpstr>
      <vt:lpstr>Men her i Norge,  her har vi jo så mye natur?</vt:lpstr>
      <vt:lpstr>PowerPoint-presentasjon</vt:lpstr>
      <vt:lpstr>PowerPoint-presentasjon</vt:lpstr>
      <vt:lpstr>Den norske hytte drømmen…</vt:lpstr>
      <vt:lpstr>Hytterealiteten….</vt:lpstr>
      <vt:lpstr>PowerPoint-presentasjon</vt:lpstr>
      <vt:lpstr> Voss, Norge, Juni 2020: Naturen forsvinner, bit for bit…</vt:lpstr>
      <vt:lpstr>PowerPoint-presentasjon</vt:lpstr>
      <vt:lpstr>Naturen – en akilleshæl   i Norges miljøarbeid.. </vt:lpstr>
      <vt:lpstr>Men, hallo, har du ikke hørt om klimakrisa???</vt:lpstr>
      <vt:lpstr>Den der  klimakrisa.   Hvordan syns vi egentlig selv at det går?  COP27</vt:lpstr>
      <vt:lpstr>PowerPoint-presentasjon</vt:lpstr>
      <vt:lpstr>PowerPoint-presentasjon</vt:lpstr>
      <vt:lpstr>PowerPoint-presentasjon</vt:lpstr>
      <vt:lpstr>Den globale karbonøkonomien: inntekter, utgifter, sparekonto, lån, og gjeld… </vt:lpstr>
      <vt:lpstr>Viktige landområder for å sikre  arter, vannressurser, og karbon </vt:lpstr>
      <vt:lpstr>Norge er en supermakt på karbon i naturen! </vt:lpstr>
      <vt:lpstr>Bergensnaturen er full av karbon!   </vt:lpstr>
      <vt:lpstr>Vi *planlegger* for massiv nedbygging av natur, og dermed for karbonutslipp..  </vt:lpstr>
      <vt:lpstr>PowerPoint-presentasjon</vt:lpstr>
      <vt:lpstr>Hva gjør kommunen og de for naturen, sånn egentlig?  https://naturkampen.sabima.no/</vt:lpstr>
      <vt:lpstr> I en verden full av kriser … vil vi, kan vi, og bør vi prioritere naturen? </vt:lpstr>
      <vt:lpstr>PowerPoint-presentasjon</vt:lpstr>
      <vt:lpstr>“Så lenge kampen står om det enkelte vassdrag, kan det alltid mobiliseres så mange argumenter og så mye politisk press at utbyggingssynet seirer.   For å unngå en utvikling der norges enestående natur spises opp bit for bit var det nødvendig å få en samlet plan [for vern]”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Microsoft Office User</dc:creator>
  <cp:lastModifiedBy>Bruker</cp:lastModifiedBy>
  <cp:revision>236</cp:revision>
  <cp:lastPrinted>2022-08-16T05:21:07Z</cp:lastPrinted>
  <dcterms:created xsi:type="dcterms:W3CDTF">2020-08-24T13:39:32Z</dcterms:created>
  <dcterms:modified xsi:type="dcterms:W3CDTF">2023-02-02T19:47:38Z</dcterms:modified>
</cp:coreProperties>
</file>