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721" r:id="rId3"/>
  </p:sldMasterIdLst>
  <p:notesMasterIdLst>
    <p:notesMasterId r:id="rId19"/>
  </p:notesMasterIdLst>
  <p:sldIdLst>
    <p:sldId id="4742" r:id="rId4"/>
    <p:sldId id="4741" r:id="rId5"/>
    <p:sldId id="4735" r:id="rId6"/>
    <p:sldId id="4500" r:id="rId7"/>
    <p:sldId id="4529" r:id="rId8"/>
    <p:sldId id="4562" r:id="rId9"/>
    <p:sldId id="4734" r:id="rId10"/>
    <p:sldId id="4733" r:id="rId11"/>
    <p:sldId id="4736" r:id="rId12"/>
    <p:sldId id="4737" r:id="rId13"/>
    <p:sldId id="4738" r:id="rId14"/>
    <p:sldId id="4739" r:id="rId15"/>
    <p:sldId id="4740" r:id="rId16"/>
    <p:sldId id="4743" r:id="rId17"/>
    <p:sldId id="3838" r:id="rId18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089"/>
    <a:srgbClr val="439895"/>
    <a:srgbClr val="134C46"/>
    <a:srgbClr val="40928F"/>
    <a:srgbClr val="3A70AD"/>
    <a:srgbClr val="1A4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5"/>
    <p:restoredTop sz="88235"/>
  </p:normalViewPr>
  <p:slideViewPr>
    <p:cSldViewPr snapToGrid="0">
      <p:cViewPr varScale="1">
        <p:scale>
          <a:sx n="87" d="100"/>
          <a:sy n="87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B4642-C663-794C-B2BD-89607E8159F7}" type="datetimeFigureOut">
              <a:t>03.11.2022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EB458-E455-0246-B047-0C59664CAF8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3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renere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aluminiumproduksjon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–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utflagging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magnesiumproduksjon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–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renere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salpeterproduksjon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EB458-E455-0246-B047-0C59664CAF86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3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91" y="1912861"/>
            <a:ext cx="5280000" cy="4279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61"/>
            <a:ext cx="5280000" cy="4279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C1F9-C23B-6B4C-8F9A-517CD16D699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4696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91" y="1912861"/>
            <a:ext cx="5280000" cy="4279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59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6192091" y="4122775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3D952-81E5-864C-BBBA-8A2D776B1DE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00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1"/>
            <a:ext cx="5280000" cy="4279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20091" y="1912859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720091" y="4122775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352C3-832A-244E-A9EB-7FFD9491F5B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9435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20091" y="1912859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720091" y="4122775"/>
            <a:ext cx="10752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25C71-42EF-5D4F-80F0-80C4BBFEB69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884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innholdsdeler [#4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20091" y="1912859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720091" y="4122775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5"/>
          </p:nvPr>
        </p:nvSpPr>
        <p:spPr>
          <a:xfrm>
            <a:off x="6193615" y="4122775"/>
            <a:ext cx="5280000" cy="207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6B715-8FE6-A447-A32D-390F183C37B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911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38100" imgH="38100" progId="">
                  <p:embed/>
                </p:oleObj>
              </mc:Choice>
              <mc:Fallback>
                <p:oleObj name="think-cell Slide" r:id="rId2" imgW="38100" imgH="38100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4688" y="1935883"/>
            <a:ext cx="5275301" cy="5215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720091" y="2590915"/>
            <a:ext cx="5280000" cy="3601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4"/>
          </p:nvPr>
        </p:nvSpPr>
        <p:spPr>
          <a:xfrm>
            <a:off x="6196688" y="1935883"/>
            <a:ext cx="5275301" cy="5215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5"/>
          </p:nvPr>
        </p:nvSpPr>
        <p:spPr>
          <a:xfrm>
            <a:off x="6192091" y="2590915"/>
            <a:ext cx="5280000" cy="3601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BB9C0-3992-A640-B518-799E40A678E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7457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33401" y="1912863"/>
            <a:ext cx="5466691" cy="427991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63"/>
            <a:ext cx="5280000" cy="427991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6488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3 innholdsdeler [#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33401" y="1912863"/>
            <a:ext cx="5466691" cy="427991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91" y="1912859"/>
            <a:ext cx="5280000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6192091" y="4122775"/>
            <a:ext cx="5280000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467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3 innholdsdeler [#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3"/>
            <a:ext cx="5280000" cy="427991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1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1" y="4122775"/>
            <a:ext cx="5466691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4248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3 innholdsdeler [#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1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1" y="4122775"/>
            <a:ext cx="10938691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671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3 innholdsdeler [#4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6192091" y="1912860"/>
            <a:ext cx="5280000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3401" y="1912859"/>
            <a:ext cx="5466691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4"/>
          </p:nvPr>
        </p:nvSpPr>
        <p:spPr>
          <a:xfrm>
            <a:off x="533401" y="4122775"/>
            <a:ext cx="5466691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5"/>
          </p:nvPr>
        </p:nvSpPr>
        <p:spPr>
          <a:xfrm>
            <a:off x="6193615" y="4122775"/>
            <a:ext cx="5280000" cy="207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1817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7" progId="TCLayout.ActiveDocument.1">
                  <p:embed/>
                </p:oleObj>
              </mc:Choice>
              <mc:Fallback>
                <p:oleObj name="think-cell Slide" r:id="rId3" imgW="352" imgH="357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4688" y="1935883"/>
            <a:ext cx="5275301" cy="521568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720091" y="2590801"/>
            <a:ext cx="5280000" cy="36019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4"/>
          </p:nvPr>
        </p:nvSpPr>
        <p:spPr>
          <a:xfrm>
            <a:off x="6196688" y="1935883"/>
            <a:ext cx="5275301" cy="521568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1800"/>
              </a:lnSpc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5"/>
          </p:nvPr>
        </p:nvSpPr>
        <p:spPr>
          <a:xfrm>
            <a:off x="6192091" y="2590801"/>
            <a:ext cx="5280000" cy="36019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1020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80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682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253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651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685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90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0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367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532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1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349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643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967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565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240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661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806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32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959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576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37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496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731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63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1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7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1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26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FE310-B303-3549-8CD9-1BBFDB3E26F7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112CE-54A8-8E45-B638-842430DF8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0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F15B0386-3691-314E-8859-023B41C200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11/3/22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1AB51B12-BBFD-DF42-8720-4A03C0ED2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896FE310-B303-3549-8CD9-1BBFDB3E26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11/3/22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627112CE-54A8-8E45-B638-842430DF85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7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B000CA-34D8-CF24-1CA0-A207D2E8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638" y="0"/>
            <a:ext cx="796747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413E7-ACEB-B02B-01CA-536359ADDBBE}"/>
              </a:ext>
            </a:extLst>
          </p:cNvPr>
          <p:cNvSpPr txBox="1"/>
          <p:nvPr/>
        </p:nvSpPr>
        <p:spPr>
          <a:xfrm>
            <a:off x="0" y="536713"/>
            <a:ext cx="39211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>
                <a:latin typeface="Arial" panose="020B0604020202020204" pitchFamily="34" charset="0"/>
                <a:cs typeface="Arial" panose="020B0604020202020204" pitchFamily="34" charset="0"/>
              </a:rPr>
              <a:t>«Grønn bok» som fast del av statsbudsjettet</a:t>
            </a:r>
          </a:p>
          <a:p>
            <a:pPr algn="ctr"/>
            <a:endParaRPr lang="nb-NO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b-NO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Helge Drange, UiB</a:t>
            </a:r>
          </a:p>
          <a:p>
            <a:pPr algn="ctr"/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helge.drange@uib.no</a:t>
            </a:r>
          </a:p>
          <a:p>
            <a:pPr algn="ctr"/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(3. nov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48096-3FC8-9A5D-09F3-493284E64598}"/>
              </a:ext>
            </a:extLst>
          </p:cNvPr>
          <p:cNvSpPr txBox="1"/>
          <p:nvPr/>
        </p:nvSpPr>
        <p:spPr>
          <a:xfrm rot="16200000">
            <a:off x="1286188" y="3887329"/>
            <a:ext cx="5695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>
                <a:latin typeface="Arial" panose="020B0604020202020204" pitchFamily="34" charset="0"/>
                <a:cs typeface="Arial" panose="020B0604020202020204" pitchFamily="34" charset="0"/>
              </a:rPr>
              <a:t>https://www.regjeringen.no/no/dokumenter/regjeringens-klimastatus-og-plan/id2931051/</a:t>
            </a:r>
          </a:p>
        </p:txBody>
      </p:sp>
    </p:spTree>
    <p:extLst>
      <p:ext uri="{BB962C8B-B14F-4D97-AF65-F5344CB8AC3E}">
        <p14:creationId xmlns:p14="http://schemas.microsoft.com/office/powerpoint/2010/main" val="230033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5226E-282C-0C4A-AD5A-FBD1B33FE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4920" y="241202"/>
            <a:ext cx="11251053" cy="6375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ED1240-8AC8-2A43-98EB-1D70660AAC3C}"/>
              </a:ext>
            </a:extLst>
          </p:cNvPr>
          <p:cNvSpPr txBox="1"/>
          <p:nvPr/>
        </p:nvSpPr>
        <p:spPr>
          <a:xfrm rot="16200000">
            <a:off x="-2362023" y="2920758"/>
            <a:ext cx="5634913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-utslipp (Mt-CO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år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8F90DB-D74F-F24D-8399-BE5FC3938499}"/>
              </a:ext>
            </a:extLst>
          </p:cNvPr>
          <p:cNvCxnSpPr>
            <a:cxnSpLocks/>
          </p:cNvCxnSpPr>
          <p:nvPr/>
        </p:nvCxnSpPr>
        <p:spPr>
          <a:xfrm>
            <a:off x="4978260" y="2738823"/>
            <a:ext cx="3204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51392B-AC41-6342-8B6F-C61150441C3D}"/>
              </a:ext>
            </a:extLst>
          </p:cNvPr>
          <p:cNvSpPr txBox="1"/>
          <p:nvPr/>
        </p:nvSpPr>
        <p:spPr>
          <a:xfrm>
            <a:off x="8614554" y="538481"/>
            <a:ext cx="2812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store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utslippskutt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A8AE45-898B-A344-A66F-F6AF9F531B10}"/>
              </a:ext>
            </a:extLst>
          </p:cNvPr>
          <p:cNvSpPr/>
          <p:nvPr/>
        </p:nvSpPr>
        <p:spPr>
          <a:xfrm>
            <a:off x="1730858" y="510517"/>
            <a:ext cx="3410245" cy="665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D90D0-41C9-CB4A-B2AC-ACC0B86FC54F}"/>
              </a:ext>
            </a:extLst>
          </p:cNvPr>
          <p:cNvSpPr txBox="1"/>
          <p:nvPr/>
        </p:nvSpPr>
        <p:spPr>
          <a:xfrm>
            <a:off x="1991637" y="600035"/>
            <a:ext cx="2812792" cy="83099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Klimautslipp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Norge, 1959-2021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32CAD1-67F6-974B-BA06-2136640E1F80}"/>
              </a:ext>
            </a:extLst>
          </p:cNvPr>
          <p:cNvSpPr txBox="1"/>
          <p:nvPr/>
        </p:nvSpPr>
        <p:spPr>
          <a:xfrm>
            <a:off x="4554510" y="2977424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54D42A-76F4-494F-91E8-E8293102BD41}"/>
              </a:ext>
            </a:extLst>
          </p:cNvPr>
          <p:cNvSpPr txBox="1"/>
          <p:nvPr/>
        </p:nvSpPr>
        <p:spPr>
          <a:xfrm>
            <a:off x="4554510" y="1129651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Ikke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FF6816-DFD9-1149-A115-7893D94BE22C}"/>
              </a:ext>
            </a:extLst>
          </p:cNvPr>
          <p:cNvSpPr txBox="1"/>
          <p:nvPr/>
        </p:nvSpPr>
        <p:spPr>
          <a:xfrm>
            <a:off x="8183366" y="1045042"/>
            <a:ext cx="1406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6365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–4 %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5CCCB6-A790-0140-AA3D-8FD8C90C9E81}"/>
              </a:ext>
            </a:extLst>
          </p:cNvPr>
          <p:cNvSpPr txBox="1"/>
          <p:nvPr/>
        </p:nvSpPr>
        <p:spPr>
          <a:xfrm>
            <a:off x="8094510" y="1445695"/>
            <a:ext cx="1406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CBC8B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–50 %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7A729D-CC41-A14A-8F58-2A76CFD3BE9C}"/>
              </a:ext>
            </a:extLst>
          </p:cNvPr>
          <p:cNvSpPr txBox="1"/>
          <p:nvPr/>
        </p:nvSpPr>
        <p:spPr>
          <a:xfrm>
            <a:off x="8123517" y="2183404"/>
            <a:ext cx="1406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CC66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+16 %</a:t>
            </a:r>
          </a:p>
        </p:txBody>
      </p:sp>
    </p:spTree>
    <p:extLst>
      <p:ext uri="{BB962C8B-B14F-4D97-AF65-F5344CB8AC3E}">
        <p14:creationId xmlns:p14="http://schemas.microsoft.com/office/powerpoint/2010/main" val="635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5226E-282C-0C4A-AD5A-FBD1B33FE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4921" y="241201"/>
            <a:ext cx="11251050" cy="6375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CF5A3-029E-AB42-8232-EC923A22C761}"/>
              </a:ext>
            </a:extLst>
          </p:cNvPr>
          <p:cNvSpPr txBox="1"/>
          <p:nvPr/>
        </p:nvSpPr>
        <p:spPr>
          <a:xfrm>
            <a:off x="7899483" y="2883943"/>
            <a:ext cx="2321083" cy="646331"/>
          </a:xfrm>
          <a:prstGeom prst="rect">
            <a:avLst/>
          </a:prstGeom>
          <a:noFill/>
          <a:effectLst>
            <a:outerShdw blurRad="50800" dist="38100" dir="222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Målsetning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1785E-5E29-5147-9460-4357D7D8ACA7}"/>
              </a:ext>
            </a:extLst>
          </p:cNvPr>
          <p:cNvSpPr txBox="1"/>
          <p:nvPr/>
        </p:nvSpPr>
        <p:spPr>
          <a:xfrm>
            <a:off x="9266621" y="362730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DB6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–55 %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11D629-CB76-E348-B71C-3FBD82BE5E5D}"/>
              </a:ext>
            </a:extLst>
          </p:cNvPr>
          <p:cNvSpPr/>
          <p:nvPr/>
        </p:nvSpPr>
        <p:spPr>
          <a:xfrm>
            <a:off x="10978767" y="5788772"/>
            <a:ext cx="240000" cy="240000"/>
          </a:xfrm>
          <a:prstGeom prst="ellipse">
            <a:avLst/>
          </a:prstGeom>
          <a:noFill/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66859-FACB-1943-B051-470DC0DF94DE}"/>
              </a:ext>
            </a:extLst>
          </p:cNvPr>
          <p:cNvSpPr txBox="1"/>
          <p:nvPr/>
        </p:nvSpPr>
        <p:spPr>
          <a:xfrm>
            <a:off x="9851423" y="5277093"/>
            <a:ext cx="151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Nullutslipp i 2050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BCE4F2-12D4-914E-A2CB-78720F1C6500}"/>
              </a:ext>
            </a:extLst>
          </p:cNvPr>
          <p:cNvSpPr txBox="1"/>
          <p:nvPr/>
        </p:nvSpPr>
        <p:spPr>
          <a:xfrm rot="16200000">
            <a:off x="-2362023" y="2920758"/>
            <a:ext cx="5634913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-utslipp (Mt-CO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år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CC7D5D-BE18-BC45-88D8-7A195C1A8BC2}"/>
              </a:ext>
            </a:extLst>
          </p:cNvPr>
          <p:cNvSpPr txBox="1"/>
          <p:nvPr/>
        </p:nvSpPr>
        <p:spPr>
          <a:xfrm>
            <a:off x="4554510" y="2977424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AE2D5-3343-EA45-B227-BB95C6337614}"/>
              </a:ext>
            </a:extLst>
          </p:cNvPr>
          <p:cNvSpPr txBox="1"/>
          <p:nvPr/>
        </p:nvSpPr>
        <p:spPr>
          <a:xfrm>
            <a:off x="4554510" y="1129651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Ikke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6197E-A02A-13BB-2C33-E77690F3B979}"/>
              </a:ext>
            </a:extLst>
          </p:cNvPr>
          <p:cNvSpPr txBox="1"/>
          <p:nvPr/>
        </p:nvSpPr>
        <p:spPr>
          <a:xfrm>
            <a:off x="8614554" y="538481"/>
            <a:ext cx="2812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store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utslippskutt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0019A-A90F-274F-B93C-F2178DDB04FB}"/>
              </a:ext>
            </a:extLst>
          </p:cNvPr>
          <p:cNvSpPr/>
          <p:nvPr/>
        </p:nvSpPr>
        <p:spPr>
          <a:xfrm>
            <a:off x="1730858" y="510517"/>
            <a:ext cx="3410245" cy="665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D0F80-4CD5-C498-007E-622E9BAD1B74}"/>
              </a:ext>
            </a:extLst>
          </p:cNvPr>
          <p:cNvSpPr txBox="1"/>
          <p:nvPr/>
        </p:nvSpPr>
        <p:spPr>
          <a:xfrm>
            <a:off x="1991637" y="600035"/>
            <a:ext cx="2812792" cy="83099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Klimautslipp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Norge, 1959-2021</a:t>
            </a:r>
          </a:p>
        </p:txBody>
      </p:sp>
    </p:spTree>
    <p:extLst>
      <p:ext uri="{BB962C8B-B14F-4D97-AF65-F5344CB8AC3E}">
        <p14:creationId xmlns:p14="http://schemas.microsoft.com/office/powerpoint/2010/main" val="35191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5226E-282C-0C4A-AD5A-FBD1B33FE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4922" y="241201"/>
            <a:ext cx="11251049" cy="6375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F2D843-A9DB-444F-B612-A843BCE5D931}"/>
              </a:ext>
            </a:extLst>
          </p:cNvPr>
          <p:cNvSpPr txBox="1"/>
          <p:nvPr/>
        </p:nvSpPr>
        <p:spPr>
          <a:xfrm>
            <a:off x="4554510" y="2977424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B301D-4073-864D-AF08-81A7B85B534C}"/>
              </a:ext>
            </a:extLst>
          </p:cNvPr>
          <p:cNvSpPr txBox="1"/>
          <p:nvPr/>
        </p:nvSpPr>
        <p:spPr>
          <a:xfrm rot="16200000">
            <a:off x="-2362023" y="2920758"/>
            <a:ext cx="5634913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-utslipp (Mt-CO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år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CE3DC-D150-E545-9BF5-BAA4C9E694B1}"/>
              </a:ext>
            </a:extLst>
          </p:cNvPr>
          <p:cNvSpPr txBox="1"/>
          <p:nvPr/>
        </p:nvSpPr>
        <p:spPr>
          <a:xfrm>
            <a:off x="4554510" y="1129651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Ikke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45B73-DFA8-0037-F9C8-404C4C4D5CBF}"/>
              </a:ext>
            </a:extLst>
          </p:cNvPr>
          <p:cNvSpPr txBox="1"/>
          <p:nvPr/>
        </p:nvSpPr>
        <p:spPr>
          <a:xfrm>
            <a:off x="11308080" y="5302685"/>
            <a:ext cx="88392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14 %    pr </a:t>
            </a:r>
            <a:r>
              <a:rPr kumimoji="0" lang="en-GB" sz="1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år</a:t>
            </a:r>
            <a:endParaRPr kumimoji="0" lang="en-GB" sz="1333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912F86-D03C-73CC-F21D-A1C5B91C4B3C}"/>
              </a:ext>
            </a:extLst>
          </p:cNvPr>
          <p:cNvSpPr/>
          <p:nvPr/>
        </p:nvSpPr>
        <p:spPr>
          <a:xfrm>
            <a:off x="1730858" y="510517"/>
            <a:ext cx="3410245" cy="665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382CA-CF90-6E27-6734-8B85CFF43E1C}"/>
              </a:ext>
            </a:extLst>
          </p:cNvPr>
          <p:cNvSpPr txBox="1"/>
          <p:nvPr/>
        </p:nvSpPr>
        <p:spPr>
          <a:xfrm>
            <a:off x="1991637" y="600035"/>
            <a:ext cx="2812792" cy="83099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Klimautslipp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Norge, 1959-2021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5ACE00-817B-CA7F-6937-02BC5B3CFED3}"/>
              </a:ext>
            </a:extLst>
          </p:cNvPr>
          <p:cNvGrpSpPr/>
          <p:nvPr/>
        </p:nvGrpSpPr>
        <p:grpSpPr>
          <a:xfrm>
            <a:off x="8238485" y="1782203"/>
            <a:ext cx="2936941" cy="1091626"/>
            <a:chOff x="8238485" y="1782203"/>
            <a:chExt cx="2936941" cy="109162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9EBE29-0510-8DCC-6BCA-BA6A10F1AF99}"/>
                </a:ext>
              </a:extLst>
            </p:cNvPr>
            <p:cNvSpPr/>
            <p:nvPr/>
          </p:nvSpPr>
          <p:spPr>
            <a:xfrm>
              <a:off x="8469086" y="2191657"/>
              <a:ext cx="792521" cy="682172"/>
            </a:xfrm>
            <a:custGeom>
              <a:avLst/>
              <a:gdLst>
                <a:gd name="connsiteX0" fmla="*/ 791028 w 792521"/>
                <a:gd name="connsiteY0" fmla="*/ 0 h 682172"/>
                <a:gd name="connsiteX1" fmla="*/ 667657 w 792521"/>
                <a:gd name="connsiteY1" fmla="*/ 341086 h 682172"/>
                <a:gd name="connsiteX2" fmla="*/ 0 w 792521"/>
                <a:gd name="connsiteY2" fmla="*/ 682172 h 6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521" h="682172">
                  <a:moveTo>
                    <a:pt x="791028" y="0"/>
                  </a:moveTo>
                  <a:cubicBezTo>
                    <a:pt x="795261" y="113695"/>
                    <a:pt x="799495" y="227391"/>
                    <a:pt x="667657" y="341086"/>
                  </a:cubicBezTo>
                  <a:cubicBezTo>
                    <a:pt x="535819" y="454781"/>
                    <a:pt x="267909" y="568476"/>
                    <a:pt x="0" y="682172"/>
                  </a:cubicBezTo>
                </a:path>
              </a:pathLst>
            </a:custGeom>
            <a:noFill/>
            <a:ln w="22225">
              <a:solidFill>
                <a:srgbClr val="070089"/>
              </a:solidFill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9C422F-A64F-3E6C-35C9-E3633EBE916B}"/>
                </a:ext>
              </a:extLst>
            </p:cNvPr>
            <p:cNvGrpSpPr/>
            <p:nvPr/>
          </p:nvGrpSpPr>
          <p:grpSpPr>
            <a:xfrm>
              <a:off x="8238485" y="1782203"/>
              <a:ext cx="2936941" cy="692497"/>
              <a:chOff x="8325570" y="1993631"/>
              <a:chExt cx="2958572" cy="69249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A1D2D9-3006-1AD3-2ABF-57046DA54125}"/>
                  </a:ext>
                </a:extLst>
              </p:cNvPr>
              <p:cNvSpPr txBox="1"/>
              <p:nvPr/>
            </p:nvSpPr>
            <p:spPr>
              <a:xfrm>
                <a:off x="8659399" y="1993631"/>
                <a:ext cx="2624743" cy="6924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7008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2/3 sannsynlighet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7008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Alle verdens stater/regioner  kutter like mye, like raskt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382842-6E4E-F459-2AED-BBF264C6A5FA}"/>
                  </a:ext>
                </a:extLst>
              </p:cNvPr>
              <p:cNvSpPr txBox="1"/>
              <p:nvPr/>
            </p:nvSpPr>
            <p:spPr>
              <a:xfrm>
                <a:off x="8325570" y="1993631"/>
                <a:ext cx="28665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7008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7008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(ii)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50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5226E-282C-0C4A-AD5A-FBD1B33FE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4923" y="241202"/>
            <a:ext cx="11251046" cy="63755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016826-E837-3F41-A4D1-C3E11E08010D}"/>
              </a:ext>
            </a:extLst>
          </p:cNvPr>
          <p:cNvSpPr txBox="1"/>
          <p:nvPr/>
        </p:nvSpPr>
        <p:spPr>
          <a:xfrm>
            <a:off x="11308080" y="5302685"/>
            <a:ext cx="88392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14 %    pr </a:t>
            </a:r>
            <a:r>
              <a:rPr kumimoji="0" lang="en-GB" sz="1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år</a:t>
            </a:r>
            <a:endParaRPr kumimoji="0" lang="en-GB" sz="1333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30B037-B3AE-A442-A02B-9AFD693B04F3}"/>
              </a:ext>
            </a:extLst>
          </p:cNvPr>
          <p:cNvSpPr txBox="1"/>
          <p:nvPr/>
        </p:nvSpPr>
        <p:spPr>
          <a:xfrm>
            <a:off x="11308080" y="3803341"/>
            <a:ext cx="88392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4,5 % pr år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BC1A7-E17D-C844-8089-A76C63E7E30E}"/>
              </a:ext>
            </a:extLst>
          </p:cNvPr>
          <p:cNvSpPr txBox="1"/>
          <p:nvPr/>
        </p:nvSpPr>
        <p:spPr>
          <a:xfrm>
            <a:off x="4554510" y="2977424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84D94-0562-8F4B-A94D-C4B4813C5CC2}"/>
              </a:ext>
            </a:extLst>
          </p:cNvPr>
          <p:cNvSpPr txBox="1"/>
          <p:nvPr/>
        </p:nvSpPr>
        <p:spPr>
          <a:xfrm rot="16200000">
            <a:off x="-2362023" y="2920758"/>
            <a:ext cx="5634913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-utslipp (Mt-CO</a:t>
            </a:r>
            <a:r>
              <a:rPr kumimoji="0" lang="en-GB" sz="2933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2e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29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D8ADBB-F0D7-784D-8922-4D84687EF4EA}"/>
              </a:ext>
            </a:extLst>
          </p:cNvPr>
          <p:cNvSpPr txBox="1"/>
          <p:nvPr/>
        </p:nvSpPr>
        <p:spPr>
          <a:xfrm>
            <a:off x="4554510" y="1129651"/>
            <a:ext cx="4002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Ikke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-CO</a:t>
            </a:r>
            <a:r>
              <a:rPr kumimoji="0" lang="en-GB" sz="2667" b="1" i="0" u="none" strike="noStrike" kern="1200" cap="none" spc="0" normalizeH="0" baseline="-2500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AA5FD-1D13-8E77-14BE-94429850C8CF}"/>
              </a:ext>
            </a:extLst>
          </p:cNvPr>
          <p:cNvSpPr/>
          <p:nvPr/>
        </p:nvSpPr>
        <p:spPr>
          <a:xfrm>
            <a:off x="1730858" y="510517"/>
            <a:ext cx="3410245" cy="665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3FA68-C1AF-91D2-7DD4-1AC79E4CE45B}"/>
              </a:ext>
            </a:extLst>
          </p:cNvPr>
          <p:cNvSpPr txBox="1"/>
          <p:nvPr/>
        </p:nvSpPr>
        <p:spPr>
          <a:xfrm>
            <a:off x="1991637" y="600035"/>
            <a:ext cx="2812792" cy="83099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Klimautslipp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Norge, 1959-2021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5A871-2243-29AC-0F74-DF793F233E77}"/>
              </a:ext>
            </a:extLst>
          </p:cNvPr>
          <p:cNvSpPr txBox="1"/>
          <p:nvPr/>
        </p:nvSpPr>
        <p:spPr>
          <a:xfrm>
            <a:off x="3575043" y="4102356"/>
            <a:ext cx="3132120" cy="1200329"/>
          </a:xfrm>
          <a:prstGeom prst="rect">
            <a:avLst/>
          </a:prstGeom>
          <a:solidFill>
            <a:srgbClr val="00B0F0"/>
          </a:solidFill>
          <a:ln w="222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Reduserte utslipp på grunn av COVID-19 i 2020:    –4 prosent (Norge)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–7 prosent (globalt)</a:t>
            </a:r>
          </a:p>
        </p:txBody>
      </p:sp>
    </p:spTree>
    <p:extLst>
      <p:ext uri="{BB962C8B-B14F-4D97-AF65-F5344CB8AC3E}">
        <p14:creationId xmlns:p14="http://schemas.microsoft.com/office/powerpoint/2010/main" val="35344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B000CA-34D8-CF24-1CA0-A207D2E859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6971813" y="0"/>
            <a:ext cx="5552661" cy="47794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413E7-ACEB-B02B-01CA-536359ADDBBE}"/>
              </a:ext>
            </a:extLst>
          </p:cNvPr>
          <p:cNvSpPr txBox="1"/>
          <p:nvPr/>
        </p:nvSpPr>
        <p:spPr>
          <a:xfrm>
            <a:off x="-129209" y="89452"/>
            <a:ext cx="3921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«Grønn bok» som fast del av statsbudsjettet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8CB84-E2A7-38C2-8A3F-E9CC075FB1E6}"/>
              </a:ext>
            </a:extLst>
          </p:cNvPr>
          <p:cNvSpPr txBox="1"/>
          <p:nvPr/>
        </p:nvSpPr>
        <p:spPr>
          <a:xfrm>
            <a:off x="726141" y="948690"/>
            <a:ext cx="109429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Pluss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God beskrivelse av status og utfordringer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Fornuftig med et utslippsbudsjett parallelt med                                                                 økonomisk (stats)budsjett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Klimasamarbeid med EU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Minus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Nåværende plan/tiltak er ikke i tråd med vedtatte klimamål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Mangelfulle/ikke-eksisterende utslippsplaner for flere sektorer (nedsatt «Grønt industriråd»; «Rådet for rettferdig omstilling»; «Nasjonal transportplan» i 2024;  ny klimamelding; utarbeide ladestrategi; arbeid med forbruksendringer generelt; arbeid med reduserte utslipp i jordbruksektoren, inkludert etablering av «Bionova»; anskaffelser av lav- og nullutslipps ferger/båter; naturregnskap igangsatt; </a:t>
            </a:r>
            <a:r>
              <a:rPr lang="en-GB" b="1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klimakrav til bygge- og anleggsplasser gjennom plan- og bygningslova og/eller forurensningslova; forsterke «Nasjonal handlingsplan for bedre kosthold»; redusere matsvinn; fortsette arbeidet med CO</a:t>
            </a:r>
            <a:r>
              <a:rPr lang="en-GB" b="1" i="0" u="none" strike="noStrike" baseline="-250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="1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-håndtering; ardeide med fornybar energi; arbeid med viderutvikling av petroleumsnæringa; sikrere budsjett for skog- og landbruk og våtmark; økt karbonlager i matjord; kommunal arealplanlegging; etc.</a:t>
            </a:r>
            <a:r>
              <a:rPr lang="nb-NO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Mangelfulle/ikke-eksisterende årlige delmål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Fravær av faglig, politisk og tidsuavhengig revisjonsinstans </a:t>
            </a:r>
          </a:p>
          <a:p>
            <a:pPr lvl="3"/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(f.eks. Englands </a:t>
            </a:r>
            <a:r>
              <a:rPr lang="nb-NO" b="1" i="1">
                <a:latin typeface="Arial" panose="020B0604020202020204" pitchFamily="34" charset="0"/>
                <a:cs typeface="Arial" panose="020B0604020202020204" pitchFamily="34" charset="0"/>
              </a:rPr>
              <a:t>Climate Change Committee</a:t>
            </a:r>
            <a:r>
              <a:rPr lang="nb-NO" b="1">
                <a:latin typeface="Arial" panose="020B0604020202020204" pitchFamily="34" charset="0"/>
                <a:cs typeface="Arial" panose="020B0604020202020204" pitchFamily="34" charset="0"/>
              </a:rPr>
              <a:t>, etablert som del av «Climate Change Act» i 2008)</a:t>
            </a:r>
          </a:p>
        </p:txBody>
      </p:sp>
    </p:spTree>
    <p:extLst>
      <p:ext uri="{BB962C8B-B14F-4D97-AF65-F5344CB8AC3E}">
        <p14:creationId xmlns:p14="http://schemas.microsoft.com/office/powerpoint/2010/main" val="310005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B5C3B-2D7D-634F-98F4-848CF95A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99201"/>
            <a:ext cx="12192000" cy="6027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D23B5-E798-0823-2FB5-882077BEFFC3}"/>
              </a:ext>
            </a:extLst>
          </p:cNvPr>
          <p:cNvSpPr txBox="1"/>
          <p:nvPr/>
        </p:nvSpPr>
        <p:spPr>
          <a:xfrm>
            <a:off x="0" y="661177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https://lovdata.no/dokument/NL/lov/2017-06-16-60?q=Lov%20om%20klimamål</a:t>
            </a:r>
          </a:p>
        </p:txBody>
      </p:sp>
    </p:spTree>
    <p:extLst>
      <p:ext uri="{BB962C8B-B14F-4D97-AF65-F5344CB8AC3E}">
        <p14:creationId xmlns:p14="http://schemas.microsoft.com/office/powerpoint/2010/main" val="212600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4375F37-3D92-D726-6089-09147CA17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930" y="0"/>
            <a:ext cx="91778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9AC099-E719-0855-2008-0A389982CB79}"/>
              </a:ext>
            </a:extLst>
          </p:cNvPr>
          <p:cNvSpPr txBox="1"/>
          <p:nvPr/>
        </p:nvSpPr>
        <p:spPr>
          <a:xfrm rot="16200000">
            <a:off x="8846021" y="3685816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https://www.nrk.no/nyheter/regjeringa-auker-klimamalet-til-55-prosent-1.16164230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06538-0C69-84E2-253D-D0D08BBAEFC9}"/>
              </a:ext>
            </a:extLst>
          </p:cNvPr>
          <p:cNvSpPr txBox="1"/>
          <p:nvPr/>
        </p:nvSpPr>
        <p:spPr>
          <a:xfrm>
            <a:off x="0" y="759853"/>
            <a:ext cx="37669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dag:</a:t>
            </a:r>
          </a:p>
          <a:p>
            <a:pPr algn="ctr"/>
            <a:endParaRPr lang="nb-NO" sz="32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50 til 55 % reduksjon av innenlands (?) klimapassutslipp   i 2030 vs 1990</a:t>
            </a:r>
          </a:p>
        </p:txBody>
      </p:sp>
    </p:spTree>
    <p:extLst>
      <p:ext uri="{BB962C8B-B14F-4D97-AF65-F5344CB8AC3E}">
        <p14:creationId xmlns:p14="http://schemas.microsoft.com/office/powerpoint/2010/main" val="4266271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BDC3E7-CE24-EB47-B207-1D59C7B28A46}"/>
              </a:ext>
            </a:extLst>
          </p:cNvPr>
          <p:cNvSpPr txBox="1"/>
          <p:nvPr/>
        </p:nvSpPr>
        <p:spPr>
          <a:xfrm>
            <a:off x="0" y="488939"/>
            <a:ext cx="12192000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666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Bakteppe</a:t>
            </a: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11AE3-4BE7-7046-8AB1-A71B0E36FE14}"/>
              </a:ext>
            </a:extLst>
          </p:cNvPr>
          <p:cNvSpPr txBox="1"/>
          <p:nvPr/>
        </p:nvSpPr>
        <p:spPr>
          <a:xfrm>
            <a:off x="6096000" y="497648"/>
            <a:ext cx="5642113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2400" b="1">
                <a:solidFill>
                  <a:srgbClr val="EEEC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første gang:</a:t>
            </a:r>
          </a:p>
          <a:p>
            <a:pPr algn="ctr" defTabSz="609585"/>
            <a:endParaRPr lang="nb-NO" sz="24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/>
            <a:r>
              <a:rPr lang="nb-NO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(Bred) Dokumentert kobling mellom klimagassutslipp og ekstremvær</a:t>
            </a:r>
            <a:endParaRPr lang="nb-NO" sz="1867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/>
            <a:r>
              <a:rPr lang="nb-NO" sz="1867" b="1">
                <a:solidFill>
                  <a:srgbClr val="EEEC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CFD22-DF8C-0045-8B87-EA357A0B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8" y="-361480"/>
            <a:ext cx="5357091" cy="7580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567F6-9D85-7CC6-0B7E-25090DAFC146}"/>
              </a:ext>
            </a:extLst>
          </p:cNvPr>
          <p:cNvSpPr txBox="1"/>
          <p:nvPr/>
        </p:nvSpPr>
        <p:spPr>
          <a:xfrm>
            <a:off x="340772" y="65459"/>
            <a:ext cx="2769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WG1: August 2021</a:t>
            </a:r>
          </a:p>
        </p:txBody>
      </p:sp>
    </p:spTree>
    <p:extLst>
      <p:ext uri="{BB962C8B-B14F-4D97-AF65-F5344CB8AC3E}">
        <p14:creationId xmlns:p14="http://schemas.microsoft.com/office/powerpoint/2010/main" val="45941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11AE3-4BE7-7046-8AB1-A71B0E36FE14}"/>
              </a:ext>
            </a:extLst>
          </p:cNvPr>
          <p:cNvSpPr txBox="1"/>
          <p:nvPr/>
        </p:nvSpPr>
        <p:spPr>
          <a:xfrm>
            <a:off x="5677251" y="305260"/>
            <a:ext cx="6514749" cy="362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lvl="1" indent="-380990" defTabSz="609585">
              <a:buFont typeface="Arial" panose="020B0604020202020204" pitchFamily="34" charset="0"/>
              <a:buChar char="•"/>
              <a:defRPr/>
            </a:pPr>
            <a:endParaRPr lang="en-GB" sz="1067">
              <a:solidFill>
                <a:srgbClr val="FFC000"/>
              </a:solidFill>
              <a:latin typeface="Calibri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bg2"/>
                </a:solidFill>
              </a:rPr>
              <a:t>Anslagsvis 3,3 til 3,6 milliarder mennesker      </a:t>
            </a:r>
            <a:r>
              <a:rPr lang="en-GB" sz="2133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"live in contexts that are highly vulnerable to climate change”</a:t>
            </a:r>
            <a:endParaRPr lang="nb-NO" sz="1067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endParaRPr lang="en-GB" sz="1067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bg2"/>
                </a:solidFill>
              </a:rPr>
              <a:t>Klimaendringene</a:t>
            </a:r>
            <a:r>
              <a:rPr lang="en-GB" sz="2400">
                <a:solidFill>
                  <a:srgbClr val="FFC000"/>
                </a:solidFill>
              </a:rPr>
              <a:t> </a:t>
            </a:r>
            <a:r>
              <a:rPr lang="en-GB" sz="2133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"will increasingly put pressure on food production and access, especially in vulnerable regions, undermining food security and nutrition”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endParaRPr lang="en-GB" sz="1067">
              <a:solidFill>
                <a:srgbClr val="FFC000"/>
              </a:solidFill>
              <a:latin typeface="Calibri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GB" sz="2133">
                <a:solidFill>
                  <a:srgbClr val="4BACC6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Klimaendringene påvirker </a:t>
            </a:r>
            <a:r>
              <a:rPr lang="en-GB" sz="2133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 dimensions of food security”</a:t>
            </a:r>
            <a:r>
              <a:rPr lang="en-GB" sz="2133">
                <a:solidFill>
                  <a:srgbClr val="4BACC6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tilgjengelighet, tilgang, kvalitet, stabilitet</a:t>
            </a:r>
            <a:endParaRPr lang="nb-NO" sz="2133">
              <a:solidFill>
                <a:srgbClr val="4BACC6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07797-3415-82FB-8106-AE524AFD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4016" y="101954"/>
            <a:ext cx="5141568" cy="6668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F02D10-66E4-F4B8-86C3-CCB7873E3A6F}"/>
              </a:ext>
            </a:extLst>
          </p:cNvPr>
          <p:cNvSpPr txBox="1"/>
          <p:nvPr/>
        </p:nvSpPr>
        <p:spPr>
          <a:xfrm>
            <a:off x="454363" y="87279"/>
            <a:ext cx="36931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b-NO" sz="1867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WG2: February 2022</a:t>
            </a:r>
          </a:p>
        </p:txBody>
      </p:sp>
    </p:spTree>
    <p:extLst>
      <p:ext uri="{BB962C8B-B14F-4D97-AF65-F5344CB8AC3E}">
        <p14:creationId xmlns:p14="http://schemas.microsoft.com/office/powerpoint/2010/main" val="11241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11AE3-4BE7-7046-8AB1-A71B0E36FE14}"/>
              </a:ext>
            </a:extLst>
          </p:cNvPr>
          <p:cNvSpPr txBox="1"/>
          <p:nvPr/>
        </p:nvSpPr>
        <p:spPr>
          <a:xfrm>
            <a:off x="5889672" y="410369"/>
            <a:ext cx="6339841" cy="559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GB" sz="1867" b="1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Karbonbudsjett: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 CO</a:t>
            </a:r>
            <a:r>
              <a:rPr lang="en-GB" sz="1867" baseline="-25000">
                <a:solidFill>
                  <a:srgbClr val="EEECE1"/>
                </a:solidFill>
                <a:latin typeface="Calibri"/>
              </a:rPr>
              <a:t>2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-utslipp fra eksisterende og planlagte fossile energisystemer alene vil gi samlede CO</a:t>
            </a:r>
            <a:r>
              <a:rPr lang="en-GB" sz="1867" baseline="-25000">
                <a:solidFill>
                  <a:srgbClr val="EEECE1"/>
                </a:solidFill>
                <a:latin typeface="Calibri"/>
              </a:rPr>
              <a:t>2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-utslipp som overgår </a:t>
            </a:r>
            <a:r>
              <a:rPr lang="en-GB" sz="1867">
                <a:solidFill>
                  <a:srgbClr val="EEEDE1"/>
                </a:solidFill>
                <a:latin typeface="Calibri"/>
              </a:rPr>
              <a:t>karbonbudsjettet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 til 1,5 grader. </a:t>
            </a:r>
          </a:p>
          <a:p>
            <a:pPr defTabSz="609585">
              <a:defRPr/>
            </a:pPr>
            <a:endParaRPr lang="en-GB" sz="1333">
              <a:solidFill>
                <a:srgbClr val="EEECE1">
                  <a:lumMod val="90000"/>
                </a:srgbClr>
              </a:solidFill>
              <a:latin typeface="Calibri"/>
            </a:endParaRPr>
          </a:p>
          <a:p>
            <a:pPr defTabSz="609585">
              <a:defRPr/>
            </a:pPr>
            <a:r>
              <a:rPr lang="en-GB" sz="1867" b="1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Landbasert transport: 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Overgangen til elbiler drevet av lavutslippselektrisitet, utgjør i livsløpsperspektiv det største avkarboniseringspotensialet. </a:t>
            </a:r>
          </a:p>
          <a:p>
            <a:pPr defTabSz="609585">
              <a:defRPr/>
            </a:pPr>
            <a:endParaRPr lang="en-GB" sz="1333">
              <a:solidFill>
                <a:srgbClr val="EEECE1"/>
              </a:solidFill>
              <a:latin typeface="Calibri"/>
            </a:endParaRPr>
          </a:p>
          <a:p>
            <a:pPr defTabSz="609585">
              <a:defRPr/>
            </a:pPr>
            <a:r>
              <a:rPr lang="en-GB" sz="1867" b="1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Forbruk:</a:t>
            </a:r>
            <a:r>
              <a:rPr lang="en-GB" sz="1867" b="1">
                <a:solidFill>
                  <a:srgbClr val="EEECE1">
                    <a:lumMod val="90000"/>
                  </a:srgbClr>
                </a:solidFill>
                <a:latin typeface="Calibri"/>
              </a:rPr>
              <a:t> 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40-70 prosent av utslippene kan kuttes ved endringer i etterspørselen etter tjenester og varer. </a:t>
            </a:r>
          </a:p>
          <a:p>
            <a:pPr defTabSz="609585">
              <a:defRPr/>
            </a:pPr>
            <a:endParaRPr lang="en-GB" sz="1333">
              <a:solidFill>
                <a:srgbClr val="EEECE1"/>
              </a:solidFill>
              <a:latin typeface="Calibri"/>
            </a:endParaRPr>
          </a:p>
          <a:p>
            <a:pPr defTabSz="609585">
              <a:defRPr/>
            </a:pPr>
            <a:r>
              <a:rPr lang="en-GB" sz="1867" b="1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Kostnad:</a:t>
            </a:r>
            <a:r>
              <a:rPr lang="en-GB" sz="1867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 </a:t>
            </a:r>
          </a:p>
          <a:p>
            <a:pPr marL="990575" lvl="1" indent="-380990" defTabSz="609585">
              <a:buFontTx/>
              <a:buChar char="-"/>
              <a:defRPr/>
            </a:pPr>
            <a:r>
              <a:rPr lang="en-GB" sz="1867">
                <a:solidFill>
                  <a:srgbClr val="EEECE1"/>
                </a:solidFill>
                <a:latin typeface="Calibri"/>
              </a:rPr>
              <a:t>Tiltak under 100 dollar per tonn CO</a:t>
            </a:r>
            <a:r>
              <a:rPr lang="en-GB" sz="1867" baseline="-25000">
                <a:solidFill>
                  <a:srgbClr val="EEECE1"/>
                </a:solidFill>
                <a:latin typeface="Calibri"/>
              </a:rPr>
              <a:t>2</a:t>
            </a:r>
            <a:r>
              <a:rPr lang="en-GB" sz="1867">
                <a:solidFill>
                  <a:srgbClr val="EEECE1"/>
                </a:solidFill>
                <a:latin typeface="Calibri"/>
              </a:rPr>
              <a:t> (=dagens kvotepris) kan halvere utslippene innen 2030. </a:t>
            </a:r>
          </a:p>
          <a:p>
            <a:pPr marL="990575" lvl="1" indent="-380990" defTabSz="609585">
              <a:buFontTx/>
              <a:buChar char="-"/>
              <a:defRPr/>
            </a:pPr>
            <a:r>
              <a:rPr lang="en-GB" sz="1867">
                <a:solidFill>
                  <a:srgbClr val="EEECE1"/>
                </a:solidFill>
                <a:latin typeface="Calibri"/>
              </a:rPr>
              <a:t>Å nå togradersmålet vil koste 1,3-2,7 prosent av BNP.</a:t>
            </a:r>
          </a:p>
          <a:p>
            <a:pPr marL="990575" lvl="1" indent="-380990" defTabSz="609585">
              <a:buFontTx/>
              <a:buChar char="-"/>
              <a:defRPr/>
            </a:pPr>
            <a:r>
              <a:rPr lang="en-GB" sz="1867">
                <a:solidFill>
                  <a:srgbClr val="EEECE1"/>
                </a:solidFill>
                <a:latin typeface="Calibri"/>
              </a:rPr>
              <a:t>Virkning av tiltak vil mer enn kompensere kostnadene. </a:t>
            </a:r>
          </a:p>
          <a:p>
            <a:pPr defTabSz="609585">
              <a:defRPr/>
            </a:pPr>
            <a:endParaRPr lang="en-GB" sz="1867">
              <a:solidFill>
                <a:srgbClr val="EEECE1"/>
              </a:solidFill>
              <a:latin typeface="Calibri"/>
            </a:endParaRPr>
          </a:p>
          <a:p>
            <a:pPr defTabSz="609585">
              <a:defRPr/>
            </a:pPr>
            <a:endParaRPr lang="en-GB" sz="1867">
              <a:solidFill>
                <a:srgbClr val="EEECE1"/>
              </a:solidFill>
              <a:latin typeface="Calibri"/>
            </a:endParaRPr>
          </a:p>
          <a:p>
            <a:pPr defTabSz="609585">
              <a:defRPr/>
            </a:pPr>
            <a:endParaRPr lang="en-GB" sz="1867">
              <a:solidFill>
                <a:srgbClr val="EEECE1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CFD22-DF8C-0045-8B87-EA357A0B4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1428" y="-269384"/>
            <a:ext cx="5226929" cy="7396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0A598-1354-5E48-8CC3-724F55FFF2F9}"/>
              </a:ext>
            </a:extLst>
          </p:cNvPr>
          <p:cNvSpPr txBox="1"/>
          <p:nvPr/>
        </p:nvSpPr>
        <p:spPr>
          <a:xfrm>
            <a:off x="692902" y="0"/>
            <a:ext cx="36931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b-NO" sz="1867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WG3: April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A4A70-8D59-EF32-CD0E-AF6C94A59C35}"/>
              </a:ext>
            </a:extLst>
          </p:cNvPr>
          <p:cNvSpPr/>
          <p:nvPr/>
        </p:nvSpPr>
        <p:spPr>
          <a:xfrm>
            <a:off x="4720491" y="6415991"/>
            <a:ext cx="7509021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>
              <a:defRPr/>
            </a:pPr>
            <a:r>
              <a:rPr lang="nb-NO" sz="1067">
                <a:solidFill>
                  <a:prstClr val="white"/>
                </a:solidFill>
                <a:latin typeface="Calibri"/>
              </a:rPr>
              <a:t>https://energiogklima.no/nyhet/ny-rapport-fra-klimapanelet-na-er-det-opp-til-politikerne</a:t>
            </a:r>
          </a:p>
          <a:p>
            <a:pPr algn="r" defTabSz="609585">
              <a:defRPr/>
            </a:pPr>
            <a:r>
              <a:rPr lang="nb-NO" sz="1067">
                <a:solidFill>
                  <a:prstClr val="white"/>
                </a:solidFill>
                <a:latin typeface="Calibri"/>
              </a:rPr>
              <a:t>https://www.theguardian.com/environment/2022/apr/04/final-warning-what-does-the-ipcc-third-report-instalment-say</a:t>
            </a:r>
          </a:p>
        </p:txBody>
      </p:sp>
    </p:spTree>
    <p:extLst>
      <p:ext uri="{BB962C8B-B14F-4D97-AF65-F5344CB8AC3E}">
        <p14:creationId xmlns:p14="http://schemas.microsoft.com/office/powerpoint/2010/main" val="26246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68573-A8F2-0741-A024-C00EF21E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C2C405-EAFA-F245-A5BD-83430B168C3F}"/>
              </a:ext>
            </a:extLst>
          </p:cNvPr>
          <p:cNvSpPr/>
          <p:nvPr/>
        </p:nvSpPr>
        <p:spPr>
          <a:xfrm>
            <a:off x="0" y="0"/>
            <a:ext cx="12192000" cy="676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D1187-3493-5143-8F80-911649F0B152}"/>
              </a:ext>
            </a:extLst>
          </p:cNvPr>
          <p:cNvSpPr txBox="1"/>
          <p:nvPr/>
        </p:nvSpPr>
        <p:spPr>
          <a:xfrm>
            <a:off x="0" y="225268"/>
            <a:ext cx="12192000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2012-2021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9CBDA-F718-BE4D-B94A-8FF98D480029}"/>
              </a:ext>
            </a:extLst>
          </p:cNvPr>
          <p:cNvSpPr txBox="1"/>
          <p:nvPr/>
        </p:nvSpPr>
        <p:spPr>
          <a:xfrm>
            <a:off x="8017565" y="4005185"/>
            <a:ext cx="4094607" cy="1651671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Global, årsmidlet oppvarming på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(ca.) 1.2 </a:t>
            </a:r>
            <a:r>
              <a:rPr kumimoji="0" lang="en-GB" sz="2933" b="1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siden førindustriell tid</a:t>
            </a:r>
          </a:p>
        </p:txBody>
      </p:sp>
    </p:spTree>
    <p:extLst>
      <p:ext uri="{BB962C8B-B14F-4D97-AF65-F5344CB8AC3E}">
        <p14:creationId xmlns:p14="http://schemas.microsoft.com/office/powerpoint/2010/main" val="3482553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ED292A-4A2F-7345-85E6-EB12DA1F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58858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EE574-DB75-74D3-8D6D-6B7975257F64}"/>
              </a:ext>
            </a:extLst>
          </p:cNvPr>
          <p:cNvSpPr txBox="1"/>
          <p:nvPr/>
        </p:nvSpPr>
        <p:spPr>
          <a:xfrm>
            <a:off x="4521200" y="742123"/>
            <a:ext cx="7670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333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Estimert, global oppvarming: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pre-COP26: 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</a:t>
            </a:r>
            <a:r>
              <a:rPr kumimoji="0" lang="nb-NO" sz="4267" b="1" i="0" u="sng" strike="noStrike" kern="1200" cap="none" spc="0" normalizeH="0" baseline="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+2,7 </a:t>
            </a:r>
            <a:r>
              <a:rPr kumimoji="0" lang="nb-NO" sz="4267" b="1" i="0" u="sng" strike="noStrike" kern="1200" cap="none" spc="0" normalizeH="0" baseline="3000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nb-NO" sz="4267" b="1" i="0" u="sng" strike="noStrike" kern="1200" cap="none" spc="0" normalizeH="0" baseline="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nb-NO" sz="1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(2,0-3,6 </a:t>
            </a:r>
            <a:r>
              <a:rPr kumimoji="0" lang="nb-NO" sz="3200" b="1" i="0" u="none" strike="noStrike" kern="1200" cap="none" spc="0" normalizeH="0" baseline="3000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post-COP26: </a:t>
            </a:r>
            <a:r>
              <a:rPr kumimoji="0" lang="nb-NO" sz="4267" b="1" i="0" u="sng" strike="noStrike" kern="1200" cap="none" spc="0" normalizeH="0" baseline="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+2,4 </a:t>
            </a:r>
            <a:r>
              <a:rPr kumimoji="0" lang="nb-NO" sz="4267" b="1" i="0" u="sng" strike="noStrike" kern="1200" cap="none" spc="0" normalizeH="0" baseline="3000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nb-NO" sz="4267" b="1" i="0" u="sng" strike="noStrike" kern="1200" cap="none" spc="0" normalizeH="0" baseline="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nb-NO" sz="4267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(1,8-3,3 </a:t>
            </a:r>
            <a:r>
              <a:rPr kumimoji="0" lang="nb-NO" sz="3200" b="1" i="0" u="none" strike="noStrike" kern="1200" cap="none" spc="0" normalizeH="0" baseline="3000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1" i="0" u="none" strike="noStrike" kern="1200" cap="none" spc="0" normalizeH="0" baseline="0" noProof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A7229-F082-3AEC-8C4E-D2033F7CC86E}"/>
              </a:ext>
            </a:extLst>
          </p:cNvPr>
          <p:cNvSpPr/>
          <p:nvPr/>
        </p:nvSpPr>
        <p:spPr>
          <a:xfrm>
            <a:off x="3969835" y="6570742"/>
            <a:ext cx="822216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67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https://www.carbonbrief.org/cop26-key-outcomes-agreed-at-the-un-climate-talks-in-glasgow</a:t>
            </a:r>
          </a:p>
        </p:txBody>
      </p:sp>
    </p:spTree>
    <p:extLst>
      <p:ext uri="{BB962C8B-B14F-4D97-AF65-F5344CB8AC3E}">
        <p14:creationId xmlns:p14="http://schemas.microsoft.com/office/powerpoint/2010/main" val="316465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355EA-913C-0E41-94FD-72EFC8E6181F}"/>
              </a:ext>
            </a:extLst>
          </p:cNvPr>
          <p:cNvSpPr txBox="1"/>
          <p:nvPr/>
        </p:nvSpPr>
        <p:spPr>
          <a:xfrm>
            <a:off x="0" y="658369"/>
            <a:ext cx="12192000" cy="17132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3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for utslipp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innenlands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utslipp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Norge)</a:t>
            </a:r>
          </a:p>
        </p:txBody>
      </p:sp>
    </p:spTree>
    <p:extLst>
      <p:ext uri="{BB962C8B-B14F-4D97-AF65-F5344CB8AC3E}">
        <p14:creationId xmlns:p14="http://schemas.microsoft.com/office/powerpoint/2010/main" val="12624966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703</Words>
  <Application>Microsoft Macintosh PowerPoint</Application>
  <PresentationFormat>Widescreen</PresentationFormat>
  <Paragraphs>100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1_Office Theme</vt:lpstr>
      <vt:lpstr>14_Office Theme</vt:lpstr>
      <vt:lpstr>3_Office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Helge Drange</dc:creator>
  <cp:lastModifiedBy>Helge Drange</cp:lastModifiedBy>
  <cp:revision>28</cp:revision>
  <dcterms:created xsi:type="dcterms:W3CDTF">2022-11-02T14:18:34Z</dcterms:created>
  <dcterms:modified xsi:type="dcterms:W3CDTF">2022-11-03T19:34:39Z</dcterms:modified>
</cp:coreProperties>
</file>